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nva Sans Bold" panose="020B0604020202020204" charset="0"/>
      <p:regular r:id="rId23"/>
    </p:embeddedFont>
    <p:embeddedFont>
      <p:font typeface="Poppins" panose="020B0604020202020204" charset="0"/>
      <p:regular r:id="rId24"/>
    </p:embeddedFont>
    <p:embeddedFont>
      <p:font typeface="Poppins Bold" panose="020B0604020202020204" charset="0"/>
      <p:regular r:id="rId25"/>
    </p:embeddedFont>
    <p:embeddedFont>
      <p:font typeface="Open Sans Extra Bold" panose="020B0604020202020204" charset="0"/>
      <p:regular r:id="rId26"/>
    </p:embeddedFont>
    <p:embeddedFont>
      <p:font typeface="Calibri" panose="020F0502020204030204" pitchFamily="34" charset="0"/>
      <p:regular r:id="rId27"/>
      <p:bold r:id="rId28"/>
      <p:italic r:id="rId29"/>
      <p:boldItalic r:id="rId30"/>
    </p:embeddedFont>
    <p:embeddedFont>
      <p:font typeface="Bauhaus 93" panose="04030905020B02020C02" pitchFamily="82" charset="0"/>
      <p:regular r:id="rId31"/>
    </p:embeddedFont>
    <p:embeddedFont>
      <p:font typeface="Canva Sans"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4324" autoAdjust="0"/>
  </p:normalViewPr>
  <p:slideViewPr>
    <p:cSldViewPr>
      <p:cViewPr varScale="1">
        <p:scale>
          <a:sx n="44" d="100"/>
          <a:sy n="44" d="100"/>
        </p:scale>
        <p:origin x="133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a:t>
            </a:r>
            <a:r>
              <a:rPr lang="en-US" dirty="0" err="1"/>
              <a:t>uniqeness</a:t>
            </a:r>
            <a:r>
              <a:rPr lang="en-US" dirty="0"/>
              <a:t> lies in a ability to combine daily functions with regular </a:t>
            </a:r>
            <a:r>
              <a:rPr lang="en-US" dirty="0" err="1"/>
              <a:t>interrupstions</a:t>
            </a:r>
            <a:r>
              <a:rPr lang="en-US" dirty="0"/>
              <a:t>. </a:t>
            </a:r>
          </a:p>
          <a:p>
            <a:endParaRPr lang="en-US" dirty="0"/>
          </a:p>
          <a:p>
            <a:r>
              <a:rPr lang="en-US" dirty="0"/>
              <a:t> tests the subject's cognitive and multitasking abilities in a realistic scenario.</a:t>
            </a:r>
          </a:p>
          <a:p>
            <a:endParaRPr lang="en-US" dirty="0"/>
          </a:p>
          <a:p>
            <a:r>
              <a:rPr lang="en-US" dirty="0" err="1"/>
              <a:t>Evaluting</a:t>
            </a:r>
            <a:r>
              <a:rPr lang="en-US" dirty="0"/>
              <a:t> the </a:t>
            </a:r>
            <a:r>
              <a:rPr lang="en-US" dirty="0" err="1"/>
              <a:t>patiant</a:t>
            </a:r>
            <a:r>
              <a:rPr lang="en-US" dirty="0"/>
              <a:t> ability to maintain </a:t>
            </a:r>
            <a:r>
              <a:rPr lang="en-US" dirty="0" err="1"/>
              <a:t>focous</a:t>
            </a:r>
            <a:r>
              <a:rPr lang="en-US" dirty="0"/>
              <a:t> on the navigation task after the </a:t>
            </a:r>
            <a:r>
              <a:rPr lang="en-US" dirty="0" err="1"/>
              <a:t>cognotive</a:t>
            </a:r>
            <a:r>
              <a:rPr lang="en-US" dirty="0"/>
              <a:t>  </a:t>
            </a:r>
            <a:r>
              <a:rPr lang="en-US" dirty="0" err="1"/>
              <a:t>interuption</a:t>
            </a:r>
            <a:r>
              <a:rPr lang="en-US" dirty="0"/>
              <a:t>.</a:t>
            </a:r>
          </a:p>
          <a:p>
            <a:endParaRPr lang="en-US" dirty="0"/>
          </a:p>
          <a:p>
            <a:r>
              <a:rPr lang="en-US" dirty="0"/>
              <a:t>We plan to evaluate several crucial parameters that could help identify specific cognitive impairments.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a VR diagnostic setting, the following measures can provide insights into the cognitive abilities and spatial navigation skills of patients suspected of having Alzheimer's disease.</a:t>
            </a:r>
          </a:p>
          <a:p>
            <a:endParaRPr lang="en-US"/>
          </a:p>
          <a:p>
            <a:r>
              <a:rPr lang="en-US"/>
              <a:t>measuring variables that could indicate cognitive impairment and assist in diagnosing Alzheimer's Disease (AD), we focus on metrics that highlight changes in cognitive functions typically affected by AD.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Meets Carmel Hospital's time limitations with a concise five-minute assessment segment.Unlike the VST, which consists of multiple short trials totaling several minutes (14 videos), our software aims to streamline the diagnostic process with fewer but more intensive tests, reducing overall testing time without compromising diagnostic accuracy.</a:t>
            </a:r>
          </a:p>
          <a:p>
            <a:endParaRPr lang="en-US"/>
          </a:p>
          <a:p>
            <a:r>
              <a:rPr lang="en-US"/>
              <a:t>Simulates the Israeli atmosphere, providing a familiar and realistic experience for users.</a:t>
            </a:r>
          </a:p>
          <a:p>
            <a:r>
              <a:rPr lang="en-US"/>
              <a:t>Using a familiar environment in cognitive tasks can indeed improve patient engagement  particularly for individuals with cognitive impairments like Alzheimer's disease.(Increased Comfort and Reduced Anxiety)</a:t>
            </a:r>
          </a:p>
          <a:p>
            <a:r>
              <a:rPr lang="en-US"/>
              <a:t>By incorporating dynamic of real scenarios whos mimic real-world interactions</a:t>
            </a:r>
          </a:p>
          <a:p>
            <a:endParaRPr lang="en-US"/>
          </a:p>
          <a:p>
            <a:r>
              <a:rPr lang="en-US"/>
              <a:t>,VR assessments can reveal impairments in handling unexpected changes and emotional responses, which are often challenging for Alzheimer's patients.</a:t>
            </a:r>
          </a:p>
          <a:p>
            <a:endParaRPr lang="en-US"/>
          </a:p>
          <a:p>
            <a:r>
              <a:rPr lang="en-US"/>
              <a:t>At the same time tests multiple cognitive functions, including navigation, memory,  and concentration, in a short period.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operator inputs the subject's test serial numbers.</a:t>
            </a:r>
          </a:p>
          <a:p>
            <a:endParaRPr lang="en-US"/>
          </a:p>
          <a:p>
            <a:r>
              <a:rPr lang="en-US"/>
              <a:t>The use case diagram illustrates the primary functionalities of the system, aligning with Dr. Spector's requirements. Two main users are identified: the system operator and the subject. Test execution stands out as the central function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Initialization: Before starting the test, the operator inputs the subject’s serial number into the Main PC Control and configures the initial test environment based on the planned setup to the VR headset. </a:t>
            </a:r>
          </a:p>
          <a:p>
            <a:endParaRPr lang="en-US"/>
          </a:p>
          <a:p>
            <a:r>
              <a:rPr lang="en-US"/>
              <a:t>During the Test: The VR headset sends real-time data about the user's movements and responses to the Main PC Control. The control unit processes this data, Additionally, it sends the user's interaction data to the operator interface, allowing the operator to track progress and take notes on the measured variables of the test. </a:t>
            </a:r>
          </a:p>
          <a:p>
            <a:endParaRPr lang="en-US"/>
          </a:p>
          <a:p>
            <a:r>
              <a:rPr lang="en-US"/>
              <a:t>Post-Test: The Main PC Control processes and compiles the test results into a CSV file, This file is then accessible via the operator interface for further review and analysis.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system will first be tested by a team to calibrate it for healthy individuals, after this calibration, we will test the system on AD patients at various stages of the disease. </a:t>
            </a:r>
          </a:p>
          <a:p>
            <a:endParaRPr lang="en-US"/>
          </a:p>
          <a:p>
            <a:r>
              <a:rPr lang="en-US"/>
              <a:t> from other Nurodegenerative conditions.</a:t>
            </a:r>
          </a:p>
          <a:p>
            <a:endParaRPr lang="en-US"/>
          </a:p>
          <a:p>
            <a:r>
              <a:rPr lang="en-US"/>
              <a:t>To implement the VR diagnostic system on actual patients at Carmel Hospital, in  timeframe of one semester probably not be enough suffice due to necessary ethical approvals and regulatory tests.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Hardware Requirements:High-quality VR systems, like Oculus, require significant investment in hardware, which might be a problemathic for some healthcare facilities.</a:t>
            </a:r>
          </a:p>
          <a:p>
            <a:endParaRPr lang="en-US"/>
          </a:p>
          <a:p>
            <a:r>
              <a:rPr lang="en-US"/>
              <a:t>**Comfort and Usability:** Some patients, particularly the elderly or those unfamiliar with technology, may find VR systems uncomfortable or difficult to use.</a:t>
            </a:r>
          </a:p>
          <a:p>
            <a:r>
              <a:rPr lang="en-US"/>
              <a:t>What will make the experience comfortable</a:t>
            </a:r>
          </a:p>
          <a:p>
            <a:endParaRPr lang="en-US"/>
          </a:p>
          <a:p>
            <a:r>
              <a:rPr lang="en-US"/>
              <a:t>   - **Motion Sickness:** VR environments can cause motion sickness or dizziness in some users, which could affect their performance and the accuracy of the diagnosis.</a:t>
            </a:r>
          </a:p>
          <a:p>
            <a:r>
              <a:rPr lang="en-US"/>
              <a:t>Time limitation - </a:t>
            </a:r>
          </a:p>
          <a:p>
            <a:r>
              <a:rPr lang="en-US"/>
              <a:t>Data Privacy and Security</a:t>
            </a:r>
          </a:p>
          <a:p>
            <a:r>
              <a:rPr lang="en-US"/>
              <a:t>To ensure data privacy, we only save the subject's serial number without using their medical information. The medical assessment will be conducted by an expert doctor based on the test results.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Reliability and Accuracy:</a:t>
            </a:r>
          </a:p>
          <a:p>
            <a:endParaRPr lang="en-US"/>
          </a:p>
          <a:p>
            <a:r>
              <a:rPr lang="en-US"/>
              <a:t>Ensures reliable assessments across different populations by including control groups and calibrating the system with healthy individuals. This rigorous testing process guarantees the system's diagnostic precision and dependability.</a:t>
            </a:r>
          </a:p>
          <a:p>
            <a:endParaRPr lang="en-US"/>
          </a:p>
          <a:p>
            <a:r>
              <a:rPr lang="en-US"/>
              <a:t>Early Diagnosis and Differentiation:</a:t>
            </a:r>
          </a:p>
          <a:p>
            <a:endParaRPr lang="en-US"/>
          </a:p>
          <a:p>
            <a:r>
              <a:rPr lang="en-US"/>
              <a:t>Aids in the early and accurate diagnosis and differentiation of Alzheimer's disease from other neurodegenerative conditions. By detecting early signs such as spatial navigation impairments, the system allows for timely intervention and management, potentially slowing the progression of the disease.</a:t>
            </a:r>
          </a:p>
          <a:p>
            <a:r>
              <a:rPr lang="en-US"/>
              <a:t>Comprehensive Cognitive Evaluation:</a:t>
            </a:r>
          </a:p>
          <a:p>
            <a:endParaRPr lang="en-US"/>
          </a:p>
          <a:p>
            <a:r>
              <a:rPr lang="en-US"/>
              <a:t>Our system offers a thorough assessment of cognitive functions, combining personalized and realistic scenarios with unique identification tasks. This holistic approach provides valuable insights into the patient's cognitive health, beyond what traditional diagnostic methods can offer.</a:t>
            </a:r>
          </a:p>
          <a:p>
            <a:r>
              <a:rPr lang="en-US"/>
              <a:t>Enhanced Patient Care:</a:t>
            </a:r>
          </a:p>
          <a:p>
            <a:endParaRPr lang="en-US"/>
          </a:p>
          <a:p>
            <a:r>
              <a:rPr lang="en-US"/>
              <a:t>By reducing anxiety and providing a more engaging assessment environment, our VR diagnostic system improves the overall patient experience. This patient-centric approach not only enhances comfort but also ensures more accurate results by minimizing stress-related interference.</a:t>
            </a:r>
          </a:p>
          <a:p>
            <a:r>
              <a:rPr lang="en-US"/>
              <a:t>Clinical Utility:</a:t>
            </a:r>
          </a:p>
          <a:p>
            <a:endParaRPr lang="en-US"/>
          </a:p>
          <a:p>
            <a:r>
              <a:rPr lang="en-US"/>
              <a:t>Designed for ease of use, the system requires minimal training for healthcare professionals,</a:t>
            </a:r>
          </a:p>
          <a:p>
            <a:r>
              <a:rPr lang="en-US"/>
              <a:t>The system's continuous monitoring capabilities allow for ongoing evaluation and adjustment of treatment plans based on real-time data.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2110079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affecting millions worldwide, with no current cure. But early diagnosis aids in slowing down the spread. </a:t>
            </a:r>
          </a:p>
          <a:p>
            <a:r>
              <a:rPr lang="en-US"/>
              <a:t>Alzheimer's disease (AD) is a neurological condition characterized by struggling to perform the daily routine. AD characterized by memory loss, cognitive decline, and even behavioral changes. It represents a significant global challenge, affecting millions of individuals and their families worldwide, with numbers expected to increase as populations age.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today, the subject arrive to the clinic with A referral from his family doctor and perform a serie of assessments.</a:t>
            </a:r>
          </a:p>
          <a:p>
            <a:endParaRPr lang="en-US"/>
          </a:p>
          <a:p>
            <a:r>
              <a:rPr lang="en-US"/>
              <a:t>early diagnosis is crucial because it can help manage symptoms and slow the progression of cognitive decline.</a:t>
            </a:r>
          </a:p>
          <a:p>
            <a:endParaRPr lang="en-US"/>
          </a:p>
          <a:p>
            <a:endParaRPr lang="en-US"/>
          </a:p>
          <a:p>
            <a:r>
              <a:rPr lang="en-US"/>
              <a:t>Today, preliminary assessments for AD often lack precision, necessitating additional evaluations for accurate diagnosis. Current assessments confront limitations, including constraints in physical space and the struggle to examine daily functions like using the bus or shopping in the supermarket. Due to these challenges, there is a growing interest in developing alternative methods such as virtual reality (VR) tests. VR technology has progressed to a level where it can effectively simulate reality, offering realistic environments for cognitive assessments. VR assessments are considered to be successful in preliminary AD diagnosis.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Unique perspective: Complements traditional diagnostic methods</a:t>
            </a:r>
          </a:p>
          <a:p>
            <a:endParaRPr lang="en-US"/>
          </a:p>
          <a:p>
            <a:endParaRPr lang="en-US"/>
          </a:p>
          <a:p>
            <a:r>
              <a:rPr lang="en-US"/>
              <a:t>The aim of the project is to develop a test that will serve as an additional assessment tool for diagnosing doctors. This test will provide insights into the medical factors influencing the daily functionality of the subject, offering a rare perspective that complements traditional diagnostic methods. By integrating medical insights with observations of the subject's daily activities and functioning, the test aims to enhance the accuracy and comprehensiveness of the diagnostic process, ultimately leading to better patient care and management.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Current Challenges:</a:t>
            </a:r>
          </a:p>
          <a:p>
            <a:endParaRPr lang="en-US"/>
          </a:p>
          <a:p>
            <a:r>
              <a:rPr lang="en-US"/>
              <a:t>Traditional paper-and-pen tests can be exhausting for patients, leading to increased anxiety and less accurate results. These tests often fail to capture the complexities of daily life functioning and do not provide a realistic assessment of cognitive abilities in real-world scenarios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Goal:</a:t>
            </a:r>
          </a:p>
          <a:p>
            <a:r>
              <a:rPr lang="en-US"/>
              <a:t>To adapt and enhance an existing VR-based diagnostic system to meet specific needs identified in our recent interviews, including time limitations, personalization, and realistic environments.</a:t>
            </a:r>
          </a:p>
          <a:p>
            <a:endParaRPr lang="en-US"/>
          </a:p>
          <a:p>
            <a:r>
              <a:rPr lang="en-US"/>
              <a:t>The test will involve guiding the patient through a virtual supermarket, after which they will be asked to restoring the route. The test will be time-limited to ensure efficiency.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the beginning, the subject is prompted to engage in a simulation. This exercise aims to familiarize the subject with the system and acclimate to the Oculus.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the subject views a brief video which display a route and a product picking. After that, the subject is tasked with restoring the route and selecting a product from the shelves.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16.pn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16.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26.png"/><Relationship Id="rId4" Type="http://schemas.openxmlformats.org/officeDocument/2006/relationships/image" Target="../media/image34.sv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sv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9763783" y="4304733"/>
            <a:ext cx="12337574" cy="12337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420234" y="-1717598"/>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747857" y="-643475"/>
            <a:ext cx="1286950" cy="1286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929195" y="8389571"/>
            <a:ext cx="3735531" cy="37355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735865" y="863585"/>
            <a:ext cx="6468973" cy="1531303"/>
          </a:xfrm>
          <a:custGeom>
            <a:avLst/>
            <a:gdLst/>
            <a:ahLst/>
            <a:cxnLst/>
            <a:rect l="l" t="t" r="r" b="b"/>
            <a:pathLst>
              <a:path w="6468973" h="1531303">
                <a:moveTo>
                  <a:pt x="0" y="0"/>
                </a:moveTo>
                <a:lnTo>
                  <a:pt x="6468972" y="0"/>
                </a:lnTo>
                <a:lnTo>
                  <a:pt x="6468972" y="1531302"/>
                </a:lnTo>
                <a:lnTo>
                  <a:pt x="0" y="1531302"/>
                </a:lnTo>
                <a:lnTo>
                  <a:pt x="0" y="0"/>
                </a:lnTo>
                <a:close/>
              </a:path>
            </a:pathLst>
          </a:custGeom>
          <a:blipFill>
            <a:blip r:embed="rId3"/>
            <a:stretch>
              <a:fillRect/>
            </a:stretch>
          </a:blipFill>
        </p:spPr>
      </p:sp>
      <p:sp>
        <p:nvSpPr>
          <p:cNvPr id="15" name="Freeform 15"/>
          <p:cNvSpPr/>
          <p:nvPr/>
        </p:nvSpPr>
        <p:spPr>
          <a:xfrm>
            <a:off x="12149056" y="5790281"/>
            <a:ext cx="7802746" cy="5198580"/>
          </a:xfrm>
          <a:custGeom>
            <a:avLst/>
            <a:gdLst/>
            <a:ahLst/>
            <a:cxnLst/>
            <a:rect l="l" t="t" r="r" b="b"/>
            <a:pathLst>
              <a:path w="7802746" h="5198580">
                <a:moveTo>
                  <a:pt x="0" y="0"/>
                </a:moveTo>
                <a:lnTo>
                  <a:pt x="7802746" y="0"/>
                </a:lnTo>
                <a:lnTo>
                  <a:pt x="7802746" y="5198579"/>
                </a:lnTo>
                <a:lnTo>
                  <a:pt x="0" y="5198579"/>
                </a:lnTo>
                <a:lnTo>
                  <a:pt x="0" y="0"/>
                </a:lnTo>
                <a:close/>
              </a:path>
            </a:pathLst>
          </a:custGeom>
          <a:blipFill>
            <a:blip r:embed="rId4"/>
            <a:stretch>
              <a:fillRect/>
            </a:stretch>
          </a:blipFill>
        </p:spPr>
      </p:sp>
      <p:sp>
        <p:nvSpPr>
          <p:cNvPr id="16" name="TextBox 16"/>
          <p:cNvSpPr txBox="1"/>
          <p:nvPr/>
        </p:nvSpPr>
        <p:spPr>
          <a:xfrm>
            <a:off x="1664274" y="4032982"/>
            <a:ext cx="7479726" cy="3428873"/>
          </a:xfrm>
          <a:prstGeom prst="rect">
            <a:avLst/>
          </a:prstGeom>
        </p:spPr>
        <p:txBody>
          <a:bodyPr lIns="0" tIns="0" rIns="0" bIns="0" rtlCol="0" anchor="t">
            <a:spAutoFit/>
          </a:bodyPr>
          <a:lstStyle/>
          <a:p>
            <a:pPr algn="l">
              <a:lnSpc>
                <a:spcPts val="6832"/>
              </a:lnSpc>
            </a:pPr>
            <a:r>
              <a:rPr lang="en-US" sz="4880">
                <a:solidFill>
                  <a:srgbClr val="051D40"/>
                </a:solidFill>
                <a:latin typeface="Open Sans Extra Bold"/>
              </a:rPr>
              <a:t>Preliminary diagnosis of Alzheimer's disease using Virtual Reality</a:t>
            </a:r>
          </a:p>
          <a:p>
            <a:pPr algn="l">
              <a:lnSpc>
                <a:spcPts val="6832"/>
              </a:lnSpc>
              <a:spcBef>
                <a:spcPct val="0"/>
              </a:spcBef>
            </a:pPr>
            <a:endParaRPr lang="en-US" sz="4880">
              <a:solidFill>
                <a:srgbClr val="051D40"/>
              </a:solidFill>
              <a:latin typeface="Open Sans Extra Bold"/>
            </a:endParaRPr>
          </a:p>
        </p:txBody>
      </p:sp>
      <p:sp>
        <p:nvSpPr>
          <p:cNvPr id="17" name="TextBox 17"/>
          <p:cNvSpPr txBox="1"/>
          <p:nvPr/>
        </p:nvSpPr>
        <p:spPr>
          <a:xfrm>
            <a:off x="2453757" y="8602579"/>
            <a:ext cx="7366063" cy="501556"/>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Poppins"/>
              </a:rPr>
              <a:t>By: Aviv Ben Ezra  &amp; Tali Azoulay    </a:t>
            </a:r>
          </a:p>
        </p:txBody>
      </p:sp>
      <p:sp>
        <p:nvSpPr>
          <p:cNvPr id="18" name="TextBox 18"/>
          <p:cNvSpPr txBox="1"/>
          <p:nvPr/>
        </p:nvSpPr>
        <p:spPr>
          <a:xfrm>
            <a:off x="3060690" y="2860787"/>
            <a:ext cx="3076099" cy="887095"/>
          </a:xfrm>
          <a:prstGeom prst="rect">
            <a:avLst/>
          </a:prstGeom>
        </p:spPr>
        <p:txBody>
          <a:bodyPr lIns="0" tIns="0" rIns="0" bIns="0" rtlCol="0" anchor="t">
            <a:spAutoFit/>
          </a:bodyPr>
          <a:lstStyle/>
          <a:p>
            <a:pPr algn="ctr">
              <a:lnSpc>
                <a:spcPts val="7279"/>
              </a:lnSpc>
            </a:pPr>
            <a:r>
              <a:rPr lang="en-US" sz="5199" dirty="0">
                <a:solidFill>
                  <a:srgbClr val="145DA0"/>
                </a:solidFill>
                <a:latin typeface="Canva Sans Bold"/>
              </a:rPr>
              <a:t>24-1-D-17</a:t>
            </a:r>
          </a:p>
        </p:txBody>
      </p:sp>
      <p:sp>
        <p:nvSpPr>
          <p:cNvPr id="19" name="TextBox 19"/>
          <p:cNvSpPr txBox="1"/>
          <p:nvPr/>
        </p:nvSpPr>
        <p:spPr>
          <a:xfrm>
            <a:off x="1664274" y="7091012"/>
            <a:ext cx="7366063" cy="987331"/>
          </a:xfrm>
          <a:prstGeom prst="rect">
            <a:avLst/>
          </a:prstGeom>
        </p:spPr>
        <p:txBody>
          <a:bodyPr lIns="0" tIns="0" rIns="0" bIns="0" rtlCol="0" anchor="t">
            <a:spAutoFit/>
          </a:bodyPr>
          <a:lstStyle/>
          <a:p>
            <a:pPr algn="l">
              <a:lnSpc>
                <a:spcPts val="3855"/>
              </a:lnSpc>
            </a:pPr>
            <a:r>
              <a:rPr lang="en-US" sz="2753" spc="-55">
                <a:solidFill>
                  <a:srgbClr val="051D40"/>
                </a:solidFill>
                <a:latin typeface="Poppins"/>
              </a:rPr>
              <a:t>Advisors: Dr. Anat dahan</a:t>
            </a:r>
          </a:p>
          <a:p>
            <a:pPr algn="l">
              <a:lnSpc>
                <a:spcPts val="3855"/>
              </a:lnSpc>
              <a:spcBef>
                <a:spcPct val="0"/>
              </a:spcBef>
            </a:pPr>
            <a:r>
              <a:rPr lang="en-US" sz="2753" spc="-55">
                <a:solidFill>
                  <a:srgbClr val="051D40"/>
                </a:solidFill>
                <a:latin typeface="Poppins"/>
              </a:rPr>
              <a:t>                  Dr. Marcela Viviana Karpuj</a:t>
            </a:r>
          </a:p>
        </p:txBody>
      </p:sp>
      <p:sp>
        <p:nvSpPr>
          <p:cNvPr id="20" name="TextBox 20"/>
          <p:cNvSpPr txBox="1"/>
          <p:nvPr/>
        </p:nvSpPr>
        <p:spPr>
          <a:xfrm>
            <a:off x="253928" y="9683399"/>
            <a:ext cx="186095"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Extra Bold"/>
              </a:rPr>
              <a:t>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5" name="Group 5"/>
          <p:cNvGrpSpPr/>
          <p:nvPr/>
        </p:nvGrpSpPr>
        <p:grpSpPr>
          <a:xfrm>
            <a:off x="-1595820" y="-1782102"/>
            <a:ext cx="3564204" cy="356420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719921" y="118892"/>
            <a:ext cx="2496925" cy="2319870"/>
          </a:xfrm>
          <a:custGeom>
            <a:avLst/>
            <a:gdLst/>
            <a:ahLst/>
            <a:cxnLst/>
            <a:rect l="l" t="t" r="r" b="b"/>
            <a:pathLst>
              <a:path w="2496925" h="2319870">
                <a:moveTo>
                  <a:pt x="0" y="0"/>
                </a:moveTo>
                <a:lnTo>
                  <a:pt x="2496925" y="0"/>
                </a:lnTo>
                <a:lnTo>
                  <a:pt x="2496925" y="2319870"/>
                </a:lnTo>
                <a:lnTo>
                  <a:pt x="0" y="231987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9" name="Freeform 9"/>
          <p:cNvSpPr/>
          <p:nvPr/>
        </p:nvSpPr>
        <p:spPr>
          <a:xfrm>
            <a:off x="11210864" y="5542086"/>
            <a:ext cx="2597130" cy="1575723"/>
          </a:xfrm>
          <a:custGeom>
            <a:avLst/>
            <a:gdLst/>
            <a:ahLst/>
            <a:cxnLst/>
            <a:rect l="l" t="t" r="r" b="b"/>
            <a:pathLst>
              <a:path w="2597130" h="1575723">
                <a:moveTo>
                  <a:pt x="0" y="0"/>
                </a:moveTo>
                <a:lnTo>
                  <a:pt x="2597130" y="0"/>
                </a:lnTo>
                <a:lnTo>
                  <a:pt x="2597130" y="1575723"/>
                </a:lnTo>
                <a:lnTo>
                  <a:pt x="0" y="157572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0" name="Freeform 10"/>
          <p:cNvSpPr/>
          <p:nvPr/>
        </p:nvSpPr>
        <p:spPr>
          <a:xfrm>
            <a:off x="3994787" y="2438762"/>
            <a:ext cx="9507483" cy="6792849"/>
          </a:xfrm>
          <a:custGeom>
            <a:avLst/>
            <a:gdLst/>
            <a:ahLst/>
            <a:cxnLst/>
            <a:rect l="l" t="t" r="r" b="b"/>
            <a:pathLst>
              <a:path w="9507483" h="6792849">
                <a:moveTo>
                  <a:pt x="0" y="0"/>
                </a:moveTo>
                <a:lnTo>
                  <a:pt x="9507484" y="0"/>
                </a:lnTo>
                <a:lnTo>
                  <a:pt x="9507484" y="6792849"/>
                </a:lnTo>
                <a:lnTo>
                  <a:pt x="0" y="6792849"/>
                </a:lnTo>
                <a:lnTo>
                  <a:pt x="0" y="0"/>
                </a:lnTo>
                <a:close/>
              </a:path>
            </a:pathLst>
          </a:custGeom>
          <a:blipFill>
            <a:blip r:embed="rId7"/>
            <a:stretch>
              <a:fillRect l="-8581" t="-9927" r="-5189"/>
            </a:stretch>
          </a:blipFill>
        </p:spPr>
      </p:sp>
      <p:sp>
        <p:nvSpPr>
          <p:cNvPr id="11" name="TextBox 11"/>
          <p:cNvSpPr txBox="1"/>
          <p:nvPr/>
        </p:nvSpPr>
        <p:spPr>
          <a:xfrm>
            <a:off x="7249612" y="527456"/>
            <a:ext cx="7922504" cy="828548"/>
          </a:xfrm>
          <a:prstGeom prst="rect">
            <a:avLst/>
          </a:prstGeom>
        </p:spPr>
        <p:txBody>
          <a:bodyPr lIns="0" tIns="0" rIns="0" bIns="0" rtlCol="0" anchor="t">
            <a:spAutoFit/>
          </a:bodyPr>
          <a:lstStyle/>
          <a:p>
            <a:pPr marL="0" lvl="0" indent="0" algn="l">
              <a:lnSpc>
                <a:spcPts val="6832"/>
              </a:lnSpc>
              <a:spcBef>
                <a:spcPct val="0"/>
              </a:spcBef>
            </a:pPr>
            <a:r>
              <a:rPr lang="en-US" sz="4880" dirty="0">
                <a:solidFill>
                  <a:srgbClr val="051D40"/>
                </a:solidFill>
                <a:latin typeface="Open Sans Extra Bold"/>
              </a:rPr>
              <a:t>Product</a:t>
            </a:r>
          </a:p>
        </p:txBody>
      </p:sp>
      <p:sp>
        <p:nvSpPr>
          <p:cNvPr id="12" name="TextBox 12"/>
          <p:cNvSpPr txBox="1"/>
          <p:nvPr/>
        </p:nvSpPr>
        <p:spPr>
          <a:xfrm>
            <a:off x="6983700" y="1507464"/>
            <a:ext cx="2998500" cy="628377"/>
          </a:xfrm>
          <a:prstGeom prst="rect">
            <a:avLst/>
          </a:prstGeom>
        </p:spPr>
        <p:txBody>
          <a:bodyPr wrap="square" lIns="0" tIns="0" rIns="0" bIns="0" rtlCol="0" anchor="t">
            <a:spAutoFit/>
          </a:bodyPr>
          <a:lstStyle/>
          <a:p>
            <a:pPr algn="ctr">
              <a:lnSpc>
                <a:spcPts val="4900"/>
              </a:lnSpc>
            </a:pPr>
            <a:r>
              <a:rPr lang="en-US" sz="3500" dirty="0">
                <a:solidFill>
                  <a:srgbClr val="051D40"/>
                </a:solidFill>
                <a:latin typeface="Canva Sans Bold"/>
              </a:rPr>
              <a:t>Screen Flow</a:t>
            </a:r>
          </a:p>
        </p:txBody>
      </p:sp>
      <p:sp>
        <p:nvSpPr>
          <p:cNvPr id="13" name="TextBox 13"/>
          <p:cNvSpPr txBox="1"/>
          <p:nvPr/>
        </p:nvSpPr>
        <p:spPr>
          <a:xfrm>
            <a:off x="160940" y="9683399"/>
            <a:ext cx="372070"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Extra Bold"/>
              </a:rPr>
              <a:t>10</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5" name="Group 5"/>
          <p:cNvGrpSpPr/>
          <p:nvPr/>
        </p:nvGrpSpPr>
        <p:grpSpPr>
          <a:xfrm>
            <a:off x="-1595820" y="-1782102"/>
            <a:ext cx="3564204" cy="356420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719921" y="118892"/>
            <a:ext cx="2496925" cy="2319870"/>
          </a:xfrm>
          <a:custGeom>
            <a:avLst/>
            <a:gdLst/>
            <a:ahLst/>
            <a:cxnLst/>
            <a:rect l="l" t="t" r="r" b="b"/>
            <a:pathLst>
              <a:path w="2496925" h="2319870">
                <a:moveTo>
                  <a:pt x="0" y="0"/>
                </a:moveTo>
                <a:lnTo>
                  <a:pt x="2496925" y="0"/>
                </a:lnTo>
                <a:lnTo>
                  <a:pt x="2496925" y="2319870"/>
                </a:lnTo>
                <a:lnTo>
                  <a:pt x="0" y="231987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9" name="Freeform 9"/>
          <p:cNvSpPr/>
          <p:nvPr/>
        </p:nvSpPr>
        <p:spPr>
          <a:xfrm>
            <a:off x="11210864" y="5542086"/>
            <a:ext cx="2597130" cy="1575723"/>
          </a:xfrm>
          <a:custGeom>
            <a:avLst/>
            <a:gdLst/>
            <a:ahLst/>
            <a:cxnLst/>
            <a:rect l="l" t="t" r="r" b="b"/>
            <a:pathLst>
              <a:path w="2597130" h="1575723">
                <a:moveTo>
                  <a:pt x="0" y="0"/>
                </a:moveTo>
                <a:lnTo>
                  <a:pt x="2597130" y="0"/>
                </a:lnTo>
                <a:lnTo>
                  <a:pt x="2597130" y="1575723"/>
                </a:lnTo>
                <a:lnTo>
                  <a:pt x="0" y="157572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0" name="Freeform 10"/>
          <p:cNvSpPr/>
          <p:nvPr/>
        </p:nvSpPr>
        <p:spPr>
          <a:xfrm>
            <a:off x="3981199" y="2275942"/>
            <a:ext cx="8943593" cy="7281400"/>
          </a:xfrm>
          <a:custGeom>
            <a:avLst/>
            <a:gdLst/>
            <a:ahLst/>
            <a:cxnLst/>
            <a:rect l="l" t="t" r="r" b="b"/>
            <a:pathLst>
              <a:path w="8943593" h="7281400">
                <a:moveTo>
                  <a:pt x="0" y="0"/>
                </a:moveTo>
                <a:lnTo>
                  <a:pt x="8943594" y="0"/>
                </a:lnTo>
                <a:lnTo>
                  <a:pt x="8943594" y="7281400"/>
                </a:lnTo>
                <a:lnTo>
                  <a:pt x="0" y="7281400"/>
                </a:lnTo>
                <a:lnTo>
                  <a:pt x="0" y="0"/>
                </a:lnTo>
                <a:close/>
              </a:path>
            </a:pathLst>
          </a:custGeom>
          <a:blipFill>
            <a:blip r:embed="rId7"/>
            <a:stretch>
              <a:fillRect/>
            </a:stretch>
          </a:blipFill>
        </p:spPr>
      </p:sp>
      <p:sp>
        <p:nvSpPr>
          <p:cNvPr id="11" name="TextBox 11"/>
          <p:cNvSpPr txBox="1"/>
          <p:nvPr/>
        </p:nvSpPr>
        <p:spPr>
          <a:xfrm>
            <a:off x="7086600" y="538815"/>
            <a:ext cx="7922504" cy="828548"/>
          </a:xfrm>
          <a:prstGeom prst="rect">
            <a:avLst/>
          </a:prstGeom>
        </p:spPr>
        <p:txBody>
          <a:bodyPr lIns="0" tIns="0" rIns="0" bIns="0" rtlCol="0" anchor="t">
            <a:spAutoFit/>
          </a:bodyPr>
          <a:lstStyle/>
          <a:p>
            <a:pPr marL="0" lvl="0" indent="0" algn="l">
              <a:lnSpc>
                <a:spcPts val="6832"/>
              </a:lnSpc>
              <a:spcBef>
                <a:spcPct val="0"/>
              </a:spcBef>
            </a:pPr>
            <a:r>
              <a:rPr lang="en-US" sz="4880" dirty="0">
                <a:solidFill>
                  <a:srgbClr val="051D40"/>
                </a:solidFill>
                <a:latin typeface="Open Sans Extra Bold"/>
              </a:rPr>
              <a:t>Product</a:t>
            </a:r>
          </a:p>
        </p:txBody>
      </p:sp>
      <p:sp>
        <p:nvSpPr>
          <p:cNvPr id="12" name="TextBox 12"/>
          <p:cNvSpPr txBox="1"/>
          <p:nvPr/>
        </p:nvSpPr>
        <p:spPr>
          <a:xfrm>
            <a:off x="6983700" y="1507464"/>
            <a:ext cx="2769900" cy="628377"/>
          </a:xfrm>
          <a:prstGeom prst="rect">
            <a:avLst/>
          </a:prstGeom>
        </p:spPr>
        <p:txBody>
          <a:bodyPr wrap="square" lIns="0" tIns="0" rIns="0" bIns="0" rtlCol="0" anchor="t">
            <a:spAutoFit/>
          </a:bodyPr>
          <a:lstStyle/>
          <a:p>
            <a:pPr algn="ctr">
              <a:lnSpc>
                <a:spcPts val="4900"/>
              </a:lnSpc>
            </a:pPr>
            <a:r>
              <a:rPr lang="en-US" sz="3500" dirty="0">
                <a:solidFill>
                  <a:srgbClr val="051D40"/>
                </a:solidFill>
                <a:latin typeface="Canva Sans Bold"/>
              </a:rPr>
              <a:t>Screen Flow</a:t>
            </a:r>
          </a:p>
        </p:txBody>
      </p:sp>
      <p:sp>
        <p:nvSpPr>
          <p:cNvPr id="13" name="TextBox 13"/>
          <p:cNvSpPr txBox="1"/>
          <p:nvPr/>
        </p:nvSpPr>
        <p:spPr>
          <a:xfrm>
            <a:off x="160940" y="9683399"/>
            <a:ext cx="372070"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Extra Bold"/>
              </a:rPr>
              <a:t>11</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10124161" y="4611297"/>
            <a:ext cx="8163839" cy="5675703"/>
          </a:xfrm>
          <a:custGeom>
            <a:avLst/>
            <a:gdLst/>
            <a:ahLst/>
            <a:cxnLst/>
            <a:rect l="l" t="t" r="r" b="b"/>
            <a:pathLst>
              <a:path w="8163839" h="5675703">
                <a:moveTo>
                  <a:pt x="0" y="0"/>
                </a:moveTo>
                <a:lnTo>
                  <a:pt x="8163839" y="0"/>
                </a:lnTo>
                <a:lnTo>
                  <a:pt x="8163839" y="5675703"/>
                </a:lnTo>
                <a:lnTo>
                  <a:pt x="0" y="5675703"/>
                </a:lnTo>
                <a:lnTo>
                  <a:pt x="0" y="0"/>
                </a:lnTo>
                <a:close/>
              </a:path>
            </a:pathLst>
          </a:custGeom>
          <a:blipFill>
            <a:blip r:embed="rId3"/>
            <a:stretch>
              <a:fillRect/>
            </a:stretch>
          </a:blipFill>
        </p:spPr>
      </p:sp>
      <p:sp>
        <p:nvSpPr>
          <p:cNvPr id="6" name="TextBox 6"/>
          <p:cNvSpPr txBox="1"/>
          <p:nvPr/>
        </p:nvSpPr>
        <p:spPr>
          <a:xfrm>
            <a:off x="5673075" y="942975"/>
            <a:ext cx="6676092" cy="826944"/>
          </a:xfrm>
          <a:prstGeom prst="rect">
            <a:avLst/>
          </a:prstGeom>
        </p:spPr>
        <p:txBody>
          <a:bodyPr lIns="0" tIns="0" rIns="0" bIns="0" rtlCol="0" anchor="t">
            <a:spAutoFit/>
          </a:bodyPr>
          <a:lstStyle/>
          <a:p>
            <a:pPr algn="l">
              <a:lnSpc>
                <a:spcPts val="6835"/>
              </a:lnSpc>
              <a:spcBef>
                <a:spcPct val="0"/>
              </a:spcBef>
            </a:pPr>
            <a:r>
              <a:rPr lang="en-US" sz="4882">
                <a:solidFill>
                  <a:srgbClr val="051D40"/>
                </a:solidFill>
                <a:latin typeface="Open Sans Extra Bold"/>
              </a:rPr>
              <a:t>Phone Call Challenge</a:t>
            </a:r>
          </a:p>
        </p:txBody>
      </p:sp>
      <p:sp>
        <p:nvSpPr>
          <p:cNvPr id="7" name="TextBox 7"/>
          <p:cNvSpPr txBox="1"/>
          <p:nvPr/>
        </p:nvSpPr>
        <p:spPr>
          <a:xfrm>
            <a:off x="1516490" y="2622004"/>
            <a:ext cx="13633220" cy="8362457"/>
          </a:xfrm>
          <a:prstGeom prst="rect">
            <a:avLst/>
          </a:prstGeom>
        </p:spPr>
        <p:txBody>
          <a:bodyPr lIns="0" tIns="0" rIns="0" bIns="0" rtlCol="0" anchor="t">
            <a:spAutoFit/>
          </a:bodyPr>
          <a:lstStyle/>
          <a:p>
            <a:pPr algn="l">
              <a:lnSpc>
                <a:spcPts val="4200"/>
              </a:lnSpc>
            </a:pPr>
            <a:r>
              <a:rPr lang="en-US" sz="3000">
                <a:solidFill>
                  <a:srgbClr val="051D40"/>
                </a:solidFill>
                <a:latin typeface="Poppins"/>
              </a:rPr>
              <a:t>During the test, a smartphone displays photos, and the subject is tasked with identifying and naming the family member shown in the photo.</a:t>
            </a:r>
          </a:p>
          <a:p>
            <a:pPr algn="l">
              <a:lnSpc>
                <a:spcPts val="4090"/>
              </a:lnSpc>
            </a:pPr>
            <a:endParaRPr lang="en-US" sz="3000">
              <a:solidFill>
                <a:srgbClr val="051D40"/>
              </a:solidFill>
              <a:latin typeface="Poppins"/>
            </a:endParaRPr>
          </a:p>
          <a:p>
            <a:pPr algn="l">
              <a:lnSpc>
                <a:spcPts val="4090"/>
              </a:lnSpc>
            </a:pPr>
            <a:endParaRPr lang="en-US" sz="3000">
              <a:solidFill>
                <a:srgbClr val="051D40"/>
              </a:solidFill>
              <a:latin typeface="Poppins"/>
            </a:endParaRPr>
          </a:p>
          <a:p>
            <a:pPr algn="l">
              <a:lnSpc>
                <a:spcPts val="4090"/>
              </a:lnSpc>
            </a:pPr>
            <a:endParaRPr lang="en-US" sz="3000">
              <a:solidFill>
                <a:srgbClr val="051D40"/>
              </a:solidFill>
              <a:latin typeface="Poppins"/>
            </a:endParaRPr>
          </a:p>
          <a:p>
            <a:pPr algn="l">
              <a:lnSpc>
                <a:spcPts val="4090"/>
              </a:lnSpc>
            </a:pPr>
            <a:r>
              <a:rPr lang="en-US" sz="2921">
                <a:solidFill>
                  <a:srgbClr val="051D40"/>
                </a:solidFill>
                <a:latin typeface="Poppins"/>
              </a:rPr>
              <a:t>measuerd:</a:t>
            </a:r>
          </a:p>
          <a:p>
            <a:pPr marL="630842" lvl="1" indent="-315421" algn="l">
              <a:lnSpc>
                <a:spcPts val="4090"/>
              </a:lnSpc>
              <a:buFont typeface="Arial"/>
              <a:buChar char="•"/>
            </a:pPr>
            <a:r>
              <a:rPr lang="en-US" sz="2921">
                <a:solidFill>
                  <a:srgbClr val="051D40"/>
                </a:solidFill>
                <a:latin typeface="Poppins"/>
              </a:rPr>
              <a:t>Correct or Incorrect identification.</a:t>
            </a:r>
          </a:p>
          <a:p>
            <a:pPr marL="630842" lvl="1" indent="-315421" algn="l">
              <a:lnSpc>
                <a:spcPts val="4090"/>
              </a:lnSpc>
              <a:buFont typeface="Arial"/>
              <a:buChar char="•"/>
            </a:pPr>
            <a:r>
              <a:rPr lang="en-US" sz="2921">
                <a:solidFill>
                  <a:srgbClr val="051D40"/>
                </a:solidFill>
                <a:latin typeface="Poppins"/>
              </a:rPr>
              <a:t>The time it takes him to identify/continue.</a:t>
            </a:r>
          </a:p>
          <a:p>
            <a:pPr marL="630842" lvl="1" indent="-315421" algn="l">
              <a:lnSpc>
                <a:spcPts val="4090"/>
              </a:lnSpc>
              <a:buFont typeface="Arial"/>
              <a:buChar char="•"/>
            </a:pPr>
            <a:r>
              <a:rPr lang="en-US" sz="2921">
                <a:solidFill>
                  <a:srgbClr val="051D40"/>
                </a:solidFill>
                <a:latin typeface="Poppins"/>
              </a:rPr>
              <a:t>emotional respond.</a:t>
            </a:r>
          </a:p>
          <a:p>
            <a:pPr algn="l">
              <a:lnSpc>
                <a:spcPts val="4090"/>
              </a:lnSpc>
            </a:pPr>
            <a:endParaRPr lang="en-US" sz="2921">
              <a:solidFill>
                <a:srgbClr val="051D40"/>
              </a:solidFill>
              <a:latin typeface="Poppins"/>
            </a:endParaRPr>
          </a:p>
          <a:p>
            <a:pPr algn="l">
              <a:lnSpc>
                <a:spcPts val="4090"/>
              </a:lnSpc>
            </a:pPr>
            <a:endParaRPr lang="en-US" sz="2921">
              <a:solidFill>
                <a:srgbClr val="051D40"/>
              </a:solidFill>
              <a:latin typeface="Poppins"/>
            </a:endParaRPr>
          </a:p>
          <a:p>
            <a:pPr algn="l">
              <a:lnSpc>
                <a:spcPts val="4090"/>
              </a:lnSpc>
            </a:pPr>
            <a:endParaRPr lang="en-US" sz="2921">
              <a:solidFill>
                <a:srgbClr val="051D40"/>
              </a:solidFill>
              <a:latin typeface="Poppins"/>
            </a:endParaRPr>
          </a:p>
          <a:p>
            <a:pPr algn="l">
              <a:lnSpc>
                <a:spcPts val="3204"/>
              </a:lnSpc>
            </a:pPr>
            <a:endParaRPr lang="en-US" sz="2921">
              <a:solidFill>
                <a:srgbClr val="051D40"/>
              </a:solidFill>
              <a:latin typeface="Poppins"/>
            </a:endParaRPr>
          </a:p>
          <a:p>
            <a:pPr algn="ctr">
              <a:lnSpc>
                <a:spcPts val="3204"/>
              </a:lnSpc>
            </a:pPr>
            <a:endParaRPr lang="en-US" sz="2921">
              <a:solidFill>
                <a:srgbClr val="051D40"/>
              </a:solidFill>
              <a:latin typeface="Poppins"/>
            </a:endParaRPr>
          </a:p>
          <a:p>
            <a:pPr algn="ctr">
              <a:lnSpc>
                <a:spcPts val="3204"/>
              </a:lnSpc>
            </a:pPr>
            <a:endParaRPr lang="en-US" sz="2921">
              <a:solidFill>
                <a:srgbClr val="051D40"/>
              </a:solidFill>
              <a:latin typeface="Poppins"/>
            </a:endParaRPr>
          </a:p>
          <a:p>
            <a:pPr algn="ctr">
              <a:lnSpc>
                <a:spcPts val="3204"/>
              </a:lnSpc>
            </a:pPr>
            <a:endParaRPr lang="en-US" sz="2921">
              <a:solidFill>
                <a:srgbClr val="051D40"/>
              </a:solidFill>
              <a:latin typeface="Poppins"/>
            </a:endParaRPr>
          </a:p>
        </p:txBody>
      </p:sp>
      <p:sp>
        <p:nvSpPr>
          <p:cNvPr id="8" name="TextBox 8"/>
          <p:cNvSpPr txBox="1"/>
          <p:nvPr/>
        </p:nvSpPr>
        <p:spPr>
          <a:xfrm>
            <a:off x="160940" y="9683399"/>
            <a:ext cx="372070"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Extra Bold"/>
              </a:rPr>
              <a:t>12</a:t>
            </a:r>
          </a:p>
        </p:txBody>
      </p:sp>
      <p:grpSp>
        <p:nvGrpSpPr>
          <p:cNvPr id="9" name="Group 3"/>
          <p:cNvGrpSpPr/>
          <p:nvPr/>
        </p:nvGrpSpPr>
        <p:grpSpPr>
          <a:xfrm>
            <a:off x="-1342109" y="-1379670"/>
            <a:ext cx="3564204" cy="3564204"/>
            <a:chOff x="0" y="0"/>
            <a:chExt cx="812800" cy="812800"/>
          </a:xfrm>
        </p:grpSpPr>
        <p:sp>
          <p:nvSpPr>
            <p:cNvPr id="10"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11"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1170813" y="7355601"/>
            <a:ext cx="2597130" cy="1575723"/>
          </a:xfrm>
          <a:custGeom>
            <a:avLst/>
            <a:gdLst/>
            <a:ahLst/>
            <a:cxnLst/>
            <a:rect l="l" t="t" r="r" b="b"/>
            <a:pathLst>
              <a:path w="2597130" h="1575723">
                <a:moveTo>
                  <a:pt x="0" y="0"/>
                </a:moveTo>
                <a:lnTo>
                  <a:pt x="2597130" y="0"/>
                </a:lnTo>
                <a:lnTo>
                  <a:pt x="2597130" y="1575723"/>
                </a:lnTo>
                <a:lnTo>
                  <a:pt x="0" y="157572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TextBox 6"/>
          <p:cNvSpPr txBox="1"/>
          <p:nvPr/>
        </p:nvSpPr>
        <p:spPr>
          <a:xfrm>
            <a:off x="4120071" y="1244799"/>
            <a:ext cx="9445249" cy="828548"/>
          </a:xfrm>
          <a:prstGeom prst="rect">
            <a:avLst/>
          </a:prstGeom>
        </p:spPr>
        <p:txBody>
          <a:bodyPr lIns="0" tIns="0" rIns="0" bIns="0" rtlCol="0" anchor="t">
            <a:spAutoFit/>
          </a:bodyPr>
          <a:lstStyle/>
          <a:p>
            <a:pPr marL="0" lvl="0" indent="0" algn="l">
              <a:lnSpc>
                <a:spcPts val="6832"/>
              </a:lnSpc>
              <a:spcBef>
                <a:spcPct val="0"/>
              </a:spcBef>
            </a:pPr>
            <a:r>
              <a:rPr lang="en-US" sz="4880">
                <a:solidFill>
                  <a:srgbClr val="051D40"/>
                </a:solidFill>
                <a:latin typeface="Open Sans Extra Bold"/>
              </a:rPr>
              <a:t>Product- Measured Variables</a:t>
            </a:r>
          </a:p>
        </p:txBody>
      </p:sp>
      <p:sp>
        <p:nvSpPr>
          <p:cNvPr id="7" name="TextBox 7"/>
          <p:cNvSpPr txBox="1"/>
          <p:nvPr/>
        </p:nvSpPr>
        <p:spPr>
          <a:xfrm>
            <a:off x="3767943" y="2843444"/>
            <a:ext cx="10939850" cy="3125470"/>
          </a:xfrm>
          <a:prstGeom prst="rect">
            <a:avLst/>
          </a:prstGeom>
        </p:spPr>
        <p:txBody>
          <a:bodyPr lIns="0" tIns="0" rIns="0" bIns="0" rtlCol="0" anchor="t">
            <a:spAutoFit/>
          </a:bodyPr>
          <a:lstStyle/>
          <a:p>
            <a:pPr marL="636901" lvl="1" indent="-318451" algn="l">
              <a:lnSpc>
                <a:spcPts val="4129"/>
              </a:lnSpc>
              <a:buFont typeface="Arial"/>
              <a:buChar char="•"/>
            </a:pPr>
            <a:r>
              <a:rPr lang="en-US" sz="2949">
                <a:solidFill>
                  <a:srgbClr val="051D40"/>
                </a:solidFill>
                <a:latin typeface="Canva Sans"/>
              </a:rPr>
              <a:t>Wrong turns.</a:t>
            </a:r>
          </a:p>
          <a:p>
            <a:pPr marL="636901" lvl="1" indent="-318451" algn="l">
              <a:lnSpc>
                <a:spcPts val="4129"/>
              </a:lnSpc>
              <a:buFont typeface="Arial"/>
              <a:buChar char="•"/>
            </a:pPr>
            <a:r>
              <a:rPr lang="en-US" sz="2949">
                <a:solidFill>
                  <a:srgbClr val="051D40"/>
                </a:solidFill>
                <a:latin typeface="Canva Sans"/>
              </a:rPr>
              <a:t>Collisions with shelves or items.</a:t>
            </a:r>
          </a:p>
          <a:p>
            <a:pPr marL="636901" lvl="1" indent="-318451" algn="l">
              <a:lnSpc>
                <a:spcPts val="4129"/>
              </a:lnSpc>
              <a:buFont typeface="Arial"/>
              <a:buChar char="•"/>
            </a:pPr>
            <a:r>
              <a:rPr lang="en-US" sz="2949">
                <a:solidFill>
                  <a:srgbClr val="051D40"/>
                </a:solidFill>
                <a:latin typeface="Canva Sans"/>
              </a:rPr>
              <a:t>Frequency of returning to the same point.</a:t>
            </a:r>
          </a:p>
          <a:p>
            <a:pPr marL="636901" lvl="1" indent="-318451" algn="l">
              <a:lnSpc>
                <a:spcPts val="4129"/>
              </a:lnSpc>
              <a:buFont typeface="Arial"/>
              <a:buChar char="•"/>
            </a:pPr>
            <a:r>
              <a:rPr lang="en-US" sz="2949">
                <a:solidFill>
                  <a:srgbClr val="051D40"/>
                </a:solidFill>
                <a:latin typeface="Canva Sans"/>
              </a:rPr>
              <a:t>Monitor the frequency of errors made during tasks.</a:t>
            </a:r>
          </a:p>
          <a:p>
            <a:pPr algn="l">
              <a:lnSpc>
                <a:spcPts val="4129"/>
              </a:lnSpc>
            </a:pPr>
            <a:endParaRPr lang="en-US" sz="2949">
              <a:solidFill>
                <a:srgbClr val="051D40"/>
              </a:solidFill>
              <a:latin typeface="Canva Sans"/>
            </a:endParaRPr>
          </a:p>
          <a:p>
            <a:pPr algn="l">
              <a:lnSpc>
                <a:spcPts val="4129"/>
              </a:lnSpc>
            </a:pPr>
            <a:endParaRPr lang="en-US" sz="2949">
              <a:solidFill>
                <a:srgbClr val="051D40"/>
              </a:solidFill>
              <a:latin typeface="Canva Sans"/>
            </a:endParaRPr>
          </a:p>
        </p:txBody>
      </p:sp>
      <p:sp>
        <p:nvSpPr>
          <p:cNvPr id="11" name="TextBox 11"/>
          <p:cNvSpPr txBox="1"/>
          <p:nvPr/>
        </p:nvSpPr>
        <p:spPr>
          <a:xfrm>
            <a:off x="160940" y="9683399"/>
            <a:ext cx="372070" cy="860425"/>
          </a:xfrm>
          <a:prstGeom prst="rect">
            <a:avLst/>
          </a:prstGeom>
        </p:spPr>
        <p:txBody>
          <a:bodyPr lIns="0" tIns="0" rIns="0" bIns="0" rtlCol="0" anchor="t">
            <a:spAutoFit/>
          </a:bodyPr>
          <a:lstStyle/>
          <a:p>
            <a:pPr algn="ctr">
              <a:lnSpc>
                <a:spcPts val="3499"/>
              </a:lnSpc>
            </a:pPr>
            <a:r>
              <a:rPr lang="en-US" sz="2499">
                <a:solidFill>
                  <a:srgbClr val="000000"/>
                </a:solidFill>
                <a:latin typeface="Open Sans Extra Bold"/>
              </a:rPr>
              <a:t>13</a:t>
            </a:r>
          </a:p>
          <a:p>
            <a:pPr algn="ctr">
              <a:lnSpc>
                <a:spcPts val="3499"/>
              </a:lnSpc>
              <a:spcBef>
                <a:spcPct val="0"/>
              </a:spcBef>
            </a:pPr>
            <a:endParaRPr lang="en-US" sz="2499">
              <a:solidFill>
                <a:srgbClr val="000000"/>
              </a:solidFill>
              <a:latin typeface="Open Sans Extra Bold"/>
            </a:endParaRPr>
          </a:p>
        </p:txBody>
      </p:sp>
      <p:grpSp>
        <p:nvGrpSpPr>
          <p:cNvPr id="12" name="Group 3"/>
          <p:cNvGrpSpPr/>
          <p:nvPr/>
        </p:nvGrpSpPr>
        <p:grpSpPr>
          <a:xfrm>
            <a:off x="-1342109" y="-1379670"/>
            <a:ext cx="3564204" cy="3564204"/>
            <a:chOff x="0" y="0"/>
            <a:chExt cx="812800" cy="812800"/>
          </a:xfrm>
        </p:grpSpPr>
        <p:sp>
          <p:nvSpPr>
            <p:cNvPr id="13"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14"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11009161" y="6620075"/>
            <a:ext cx="7278839" cy="3639420"/>
          </a:xfrm>
          <a:custGeom>
            <a:avLst/>
            <a:gdLst/>
            <a:ahLst/>
            <a:cxnLst/>
            <a:rect l="l" t="t" r="r" b="b"/>
            <a:pathLst>
              <a:path w="7278839" h="3639420">
                <a:moveTo>
                  <a:pt x="0" y="0"/>
                </a:moveTo>
                <a:lnTo>
                  <a:pt x="7278839" y="0"/>
                </a:lnTo>
                <a:lnTo>
                  <a:pt x="7278839" y="3639420"/>
                </a:lnTo>
                <a:lnTo>
                  <a:pt x="0" y="3639420"/>
                </a:lnTo>
                <a:lnTo>
                  <a:pt x="0" y="0"/>
                </a:lnTo>
                <a:close/>
              </a:path>
            </a:pathLst>
          </a:custGeom>
          <a:blipFill>
            <a:blip r:embed="rId3"/>
            <a:stretch>
              <a:fillRect/>
            </a:stretch>
          </a:blipFill>
        </p:spPr>
      </p:sp>
      <p:sp>
        <p:nvSpPr>
          <p:cNvPr id="6" name="Freeform 6"/>
          <p:cNvSpPr/>
          <p:nvPr/>
        </p:nvSpPr>
        <p:spPr>
          <a:xfrm>
            <a:off x="0" y="6620075"/>
            <a:ext cx="7465732" cy="3906897"/>
          </a:xfrm>
          <a:custGeom>
            <a:avLst/>
            <a:gdLst/>
            <a:ahLst/>
            <a:cxnLst/>
            <a:rect l="l" t="t" r="r" b="b"/>
            <a:pathLst>
              <a:path w="7465732" h="3906897">
                <a:moveTo>
                  <a:pt x="0" y="0"/>
                </a:moveTo>
                <a:lnTo>
                  <a:pt x="7465732" y="0"/>
                </a:lnTo>
                <a:lnTo>
                  <a:pt x="7465732" y="3906897"/>
                </a:lnTo>
                <a:lnTo>
                  <a:pt x="0" y="3906897"/>
                </a:lnTo>
                <a:lnTo>
                  <a:pt x="0" y="0"/>
                </a:lnTo>
                <a:close/>
              </a:path>
            </a:pathLst>
          </a:custGeom>
          <a:blipFill>
            <a:blip r:embed="rId4"/>
            <a:stretch>
              <a:fillRect/>
            </a:stretch>
          </a:blipFill>
        </p:spPr>
      </p:sp>
      <p:sp>
        <p:nvSpPr>
          <p:cNvPr id="7" name="TextBox 7"/>
          <p:cNvSpPr txBox="1"/>
          <p:nvPr/>
        </p:nvSpPr>
        <p:spPr>
          <a:xfrm>
            <a:off x="5354525" y="1144191"/>
            <a:ext cx="12651070" cy="826944"/>
          </a:xfrm>
          <a:prstGeom prst="rect">
            <a:avLst/>
          </a:prstGeom>
        </p:spPr>
        <p:txBody>
          <a:bodyPr lIns="0" tIns="0" rIns="0" bIns="0" rtlCol="0" anchor="t">
            <a:spAutoFit/>
          </a:bodyPr>
          <a:lstStyle/>
          <a:p>
            <a:pPr algn="l">
              <a:lnSpc>
                <a:spcPts val="6835"/>
              </a:lnSpc>
              <a:spcBef>
                <a:spcPct val="0"/>
              </a:spcBef>
            </a:pPr>
            <a:r>
              <a:rPr lang="en-US" sz="4882">
                <a:solidFill>
                  <a:srgbClr val="051D40"/>
                </a:solidFill>
                <a:latin typeface="Open Sans Extra Bold"/>
              </a:rPr>
              <a:t>Unique Adaptations</a:t>
            </a:r>
          </a:p>
        </p:txBody>
      </p:sp>
      <p:sp>
        <p:nvSpPr>
          <p:cNvPr id="8" name="TextBox 8"/>
          <p:cNvSpPr txBox="1"/>
          <p:nvPr/>
        </p:nvSpPr>
        <p:spPr>
          <a:xfrm>
            <a:off x="2569160" y="2706570"/>
            <a:ext cx="13826680" cy="284670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51D40"/>
                </a:solidFill>
                <a:latin typeface="Poppins"/>
              </a:rPr>
              <a:t>Time limit: 5 minutes</a:t>
            </a:r>
          </a:p>
          <a:p>
            <a:pPr marL="647700" lvl="1" indent="-323850" algn="l">
              <a:lnSpc>
                <a:spcPts val="4200"/>
              </a:lnSpc>
              <a:buFont typeface="Arial"/>
              <a:buChar char="•"/>
            </a:pPr>
            <a:r>
              <a:rPr lang="en-US" sz="3000">
                <a:solidFill>
                  <a:srgbClr val="051D40"/>
                </a:solidFill>
                <a:latin typeface="Poppins"/>
              </a:rPr>
              <a:t>Realistic environments with israeli products</a:t>
            </a:r>
          </a:p>
          <a:p>
            <a:pPr marL="647700" lvl="1" indent="-323850" algn="l">
              <a:lnSpc>
                <a:spcPts val="4200"/>
              </a:lnSpc>
              <a:buFont typeface="Arial"/>
              <a:buChar char="•"/>
            </a:pPr>
            <a:r>
              <a:rPr lang="en-US" sz="3000">
                <a:solidFill>
                  <a:srgbClr val="051D40"/>
                </a:solidFill>
                <a:latin typeface="Poppins"/>
              </a:rPr>
              <a:t>Identification Challenge</a:t>
            </a:r>
          </a:p>
          <a:p>
            <a:pPr algn="ctr">
              <a:lnSpc>
                <a:spcPts val="3289"/>
              </a:lnSpc>
            </a:pPr>
            <a:endParaRPr lang="en-US" sz="3000">
              <a:solidFill>
                <a:srgbClr val="051D40"/>
              </a:solidFill>
              <a:latin typeface="Poppins"/>
            </a:endParaRPr>
          </a:p>
          <a:p>
            <a:pPr algn="ctr">
              <a:lnSpc>
                <a:spcPts val="3289"/>
              </a:lnSpc>
            </a:pPr>
            <a:endParaRPr lang="en-US" sz="3000">
              <a:solidFill>
                <a:srgbClr val="051D40"/>
              </a:solidFill>
              <a:latin typeface="Poppins"/>
            </a:endParaRPr>
          </a:p>
          <a:p>
            <a:pPr algn="ctr">
              <a:lnSpc>
                <a:spcPts val="3289"/>
              </a:lnSpc>
            </a:pPr>
            <a:endParaRPr lang="en-US" sz="3000">
              <a:solidFill>
                <a:srgbClr val="051D40"/>
              </a:solidFill>
              <a:latin typeface="Poppins"/>
            </a:endParaRPr>
          </a:p>
        </p:txBody>
      </p:sp>
      <p:sp>
        <p:nvSpPr>
          <p:cNvPr id="9" name="TextBox 9"/>
          <p:cNvSpPr txBox="1"/>
          <p:nvPr/>
        </p:nvSpPr>
        <p:spPr>
          <a:xfrm>
            <a:off x="8957965" y="9683399"/>
            <a:ext cx="372070"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Extra Bold"/>
              </a:rPr>
              <a:t>14</a:t>
            </a:r>
          </a:p>
        </p:txBody>
      </p:sp>
      <p:grpSp>
        <p:nvGrpSpPr>
          <p:cNvPr id="10" name="Group 3"/>
          <p:cNvGrpSpPr/>
          <p:nvPr/>
        </p:nvGrpSpPr>
        <p:grpSpPr>
          <a:xfrm>
            <a:off x="-1342109" y="-1379670"/>
            <a:ext cx="3564204" cy="3564204"/>
            <a:chOff x="0" y="0"/>
            <a:chExt cx="812800" cy="812800"/>
          </a:xfrm>
        </p:grpSpPr>
        <p:sp>
          <p:nvSpPr>
            <p:cNvPr id="11"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12"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595820" y="-1782102"/>
            <a:ext cx="3564204" cy="356420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719921" y="118892"/>
            <a:ext cx="2496925" cy="2319870"/>
          </a:xfrm>
          <a:custGeom>
            <a:avLst/>
            <a:gdLst/>
            <a:ahLst/>
            <a:cxnLst/>
            <a:rect l="l" t="t" r="r" b="b"/>
            <a:pathLst>
              <a:path w="2496925" h="2319870">
                <a:moveTo>
                  <a:pt x="0" y="0"/>
                </a:moveTo>
                <a:lnTo>
                  <a:pt x="2496925" y="0"/>
                </a:lnTo>
                <a:lnTo>
                  <a:pt x="2496925" y="2319870"/>
                </a:lnTo>
                <a:lnTo>
                  <a:pt x="0" y="231987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6" name="Group 6"/>
          <p:cNvGrpSpPr/>
          <p:nvPr/>
        </p:nvGrpSpPr>
        <p:grpSpPr>
          <a:xfrm>
            <a:off x="0" y="2522230"/>
            <a:ext cx="18448765" cy="7764770"/>
            <a:chOff x="0" y="0"/>
            <a:chExt cx="2136154" cy="899071"/>
          </a:xfrm>
        </p:grpSpPr>
        <p:sp>
          <p:nvSpPr>
            <p:cNvPr id="7" name="Freeform 7"/>
            <p:cNvSpPr/>
            <p:nvPr/>
          </p:nvSpPr>
          <p:spPr>
            <a:xfrm>
              <a:off x="0" y="0"/>
              <a:ext cx="2136154" cy="899071"/>
            </a:xfrm>
            <a:custGeom>
              <a:avLst/>
              <a:gdLst/>
              <a:ahLst/>
              <a:cxnLst/>
              <a:rect l="l" t="t" r="r" b="b"/>
              <a:pathLst>
                <a:path w="2136154" h="899071">
                  <a:moveTo>
                    <a:pt x="48323" y="0"/>
                  </a:moveTo>
                  <a:lnTo>
                    <a:pt x="2087831" y="0"/>
                  </a:lnTo>
                  <a:cubicBezTo>
                    <a:pt x="2114519" y="0"/>
                    <a:pt x="2136154" y="21635"/>
                    <a:pt x="2136154" y="48323"/>
                  </a:cubicBezTo>
                  <a:lnTo>
                    <a:pt x="2136154" y="850748"/>
                  </a:lnTo>
                  <a:cubicBezTo>
                    <a:pt x="2136154" y="877436"/>
                    <a:pt x="2114519" y="899071"/>
                    <a:pt x="2087831" y="899071"/>
                  </a:cubicBezTo>
                  <a:lnTo>
                    <a:pt x="48323" y="899071"/>
                  </a:lnTo>
                  <a:cubicBezTo>
                    <a:pt x="21635" y="899071"/>
                    <a:pt x="0" y="877436"/>
                    <a:pt x="0" y="850748"/>
                  </a:cubicBezTo>
                  <a:lnTo>
                    <a:pt x="0" y="48323"/>
                  </a:lnTo>
                  <a:cubicBezTo>
                    <a:pt x="0" y="21635"/>
                    <a:pt x="21635" y="0"/>
                    <a:pt x="48323" y="0"/>
                  </a:cubicBezTo>
                  <a:close/>
                </a:path>
              </a:pathLst>
            </a:custGeom>
            <a:solidFill>
              <a:srgbClr val="145DA0"/>
            </a:solidFill>
          </p:spPr>
        </p:sp>
        <p:sp>
          <p:nvSpPr>
            <p:cNvPr id="8" name="TextBox 8"/>
            <p:cNvSpPr txBox="1"/>
            <p:nvPr/>
          </p:nvSpPr>
          <p:spPr>
            <a:xfrm>
              <a:off x="0" y="-38100"/>
              <a:ext cx="2136154" cy="93717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3216846" y="2683486"/>
            <a:ext cx="11348218" cy="7603514"/>
          </a:xfrm>
          <a:custGeom>
            <a:avLst/>
            <a:gdLst/>
            <a:ahLst/>
            <a:cxnLst/>
            <a:rect l="l" t="t" r="r" b="b"/>
            <a:pathLst>
              <a:path w="11348218" h="7603514">
                <a:moveTo>
                  <a:pt x="0" y="0"/>
                </a:moveTo>
                <a:lnTo>
                  <a:pt x="11348218" y="0"/>
                </a:lnTo>
                <a:lnTo>
                  <a:pt x="11348218" y="7603514"/>
                </a:lnTo>
                <a:lnTo>
                  <a:pt x="0" y="7603514"/>
                </a:lnTo>
                <a:lnTo>
                  <a:pt x="0" y="0"/>
                </a:lnTo>
                <a:close/>
              </a:path>
            </a:pathLst>
          </a:custGeom>
          <a:blipFill>
            <a:blip r:embed="rId5"/>
            <a:stretch>
              <a:fillRect/>
            </a:stretch>
          </a:blipFill>
        </p:spPr>
      </p:sp>
      <p:sp>
        <p:nvSpPr>
          <p:cNvPr id="10" name="TextBox 10"/>
          <p:cNvSpPr txBox="1"/>
          <p:nvPr/>
        </p:nvSpPr>
        <p:spPr>
          <a:xfrm>
            <a:off x="3674075" y="830200"/>
            <a:ext cx="10939850" cy="811530"/>
          </a:xfrm>
          <a:prstGeom prst="rect">
            <a:avLst/>
          </a:prstGeom>
        </p:spPr>
        <p:txBody>
          <a:bodyPr lIns="0" tIns="0" rIns="0" bIns="0" rtlCol="0" anchor="t">
            <a:spAutoFit/>
          </a:bodyPr>
          <a:lstStyle/>
          <a:p>
            <a:pPr algn="ctr">
              <a:lnSpc>
                <a:spcPts val="6719"/>
              </a:lnSpc>
            </a:pPr>
            <a:r>
              <a:rPr lang="en-US" sz="4800">
                <a:solidFill>
                  <a:srgbClr val="051D40"/>
                </a:solidFill>
                <a:latin typeface="Open Sans Extra Bold"/>
              </a:rPr>
              <a:t>The Primary Functionalities</a:t>
            </a:r>
          </a:p>
        </p:txBody>
      </p:sp>
      <p:sp>
        <p:nvSpPr>
          <p:cNvPr id="11" name="TextBox 11"/>
          <p:cNvSpPr txBox="1"/>
          <p:nvPr/>
        </p:nvSpPr>
        <p:spPr>
          <a:xfrm>
            <a:off x="186282" y="9864725"/>
            <a:ext cx="372070"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Extra Bold"/>
              </a:rPr>
              <a:t>15</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9050" y="2522230"/>
            <a:ext cx="18448765" cy="7764770"/>
            <a:chOff x="0" y="0"/>
            <a:chExt cx="2136154" cy="899071"/>
          </a:xfrm>
        </p:grpSpPr>
        <p:sp>
          <p:nvSpPr>
            <p:cNvPr id="3" name="Freeform 3"/>
            <p:cNvSpPr/>
            <p:nvPr/>
          </p:nvSpPr>
          <p:spPr>
            <a:xfrm>
              <a:off x="0" y="0"/>
              <a:ext cx="2136154" cy="899071"/>
            </a:xfrm>
            <a:custGeom>
              <a:avLst/>
              <a:gdLst/>
              <a:ahLst/>
              <a:cxnLst/>
              <a:rect l="l" t="t" r="r" b="b"/>
              <a:pathLst>
                <a:path w="2136154" h="899071">
                  <a:moveTo>
                    <a:pt x="48259" y="0"/>
                  </a:moveTo>
                  <a:lnTo>
                    <a:pt x="2087895" y="0"/>
                  </a:lnTo>
                  <a:cubicBezTo>
                    <a:pt x="2114548" y="0"/>
                    <a:pt x="2136154" y="21606"/>
                    <a:pt x="2136154" y="48259"/>
                  </a:cubicBezTo>
                  <a:lnTo>
                    <a:pt x="2136154" y="850812"/>
                  </a:lnTo>
                  <a:cubicBezTo>
                    <a:pt x="2136154" y="877465"/>
                    <a:pt x="2114548" y="899071"/>
                    <a:pt x="2087895" y="899071"/>
                  </a:cubicBezTo>
                  <a:lnTo>
                    <a:pt x="48259" y="899071"/>
                  </a:lnTo>
                  <a:cubicBezTo>
                    <a:pt x="21606" y="899071"/>
                    <a:pt x="0" y="877465"/>
                    <a:pt x="0" y="850812"/>
                  </a:cubicBezTo>
                  <a:lnTo>
                    <a:pt x="0" y="48259"/>
                  </a:lnTo>
                  <a:cubicBezTo>
                    <a:pt x="0" y="21606"/>
                    <a:pt x="21606" y="0"/>
                    <a:pt x="48259" y="0"/>
                  </a:cubicBezTo>
                  <a:close/>
                </a:path>
              </a:pathLst>
            </a:custGeom>
            <a:solidFill>
              <a:srgbClr val="145DA0"/>
            </a:solidFill>
          </p:spPr>
        </p:sp>
        <p:sp>
          <p:nvSpPr>
            <p:cNvPr id="4" name="TextBox 4"/>
            <p:cNvSpPr txBox="1"/>
            <p:nvPr/>
          </p:nvSpPr>
          <p:spPr>
            <a:xfrm>
              <a:off x="0" y="-38100"/>
              <a:ext cx="2136154" cy="93717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595820" y="-1782102"/>
            <a:ext cx="3564204" cy="356420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719921" y="118892"/>
            <a:ext cx="2496925" cy="2319870"/>
          </a:xfrm>
          <a:custGeom>
            <a:avLst/>
            <a:gdLst/>
            <a:ahLst/>
            <a:cxnLst/>
            <a:rect l="l" t="t" r="r" b="b"/>
            <a:pathLst>
              <a:path w="2496925" h="2319870">
                <a:moveTo>
                  <a:pt x="0" y="0"/>
                </a:moveTo>
                <a:lnTo>
                  <a:pt x="2496925" y="0"/>
                </a:lnTo>
                <a:lnTo>
                  <a:pt x="2496925" y="2319870"/>
                </a:lnTo>
                <a:lnTo>
                  <a:pt x="0" y="231987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2" name="Freeform 12"/>
          <p:cNvSpPr/>
          <p:nvPr/>
        </p:nvSpPr>
        <p:spPr>
          <a:xfrm>
            <a:off x="2842435" y="2781243"/>
            <a:ext cx="11870536" cy="7246743"/>
          </a:xfrm>
          <a:custGeom>
            <a:avLst/>
            <a:gdLst/>
            <a:ahLst/>
            <a:cxnLst/>
            <a:rect l="l" t="t" r="r" b="b"/>
            <a:pathLst>
              <a:path w="11870536" h="7246743">
                <a:moveTo>
                  <a:pt x="0" y="0"/>
                </a:moveTo>
                <a:lnTo>
                  <a:pt x="11870536" y="0"/>
                </a:lnTo>
                <a:lnTo>
                  <a:pt x="11870536" y="7246744"/>
                </a:lnTo>
                <a:lnTo>
                  <a:pt x="0" y="7246744"/>
                </a:lnTo>
                <a:lnTo>
                  <a:pt x="0" y="0"/>
                </a:lnTo>
                <a:close/>
              </a:path>
            </a:pathLst>
          </a:custGeom>
          <a:blipFill>
            <a:blip r:embed="rId5"/>
            <a:stretch>
              <a:fillRect/>
            </a:stretch>
          </a:blipFill>
        </p:spPr>
      </p:sp>
      <p:sp>
        <p:nvSpPr>
          <p:cNvPr id="13" name="TextBox 13"/>
          <p:cNvSpPr txBox="1"/>
          <p:nvPr/>
        </p:nvSpPr>
        <p:spPr>
          <a:xfrm>
            <a:off x="6910367" y="450280"/>
            <a:ext cx="7922504" cy="828548"/>
          </a:xfrm>
          <a:prstGeom prst="rect">
            <a:avLst/>
          </a:prstGeom>
        </p:spPr>
        <p:txBody>
          <a:bodyPr lIns="0" tIns="0" rIns="0" bIns="0" rtlCol="0" anchor="t">
            <a:spAutoFit/>
          </a:bodyPr>
          <a:lstStyle/>
          <a:p>
            <a:pPr marL="0" lvl="0" indent="0" algn="l">
              <a:lnSpc>
                <a:spcPts val="6832"/>
              </a:lnSpc>
              <a:spcBef>
                <a:spcPct val="0"/>
              </a:spcBef>
            </a:pPr>
            <a:r>
              <a:rPr lang="en-US" sz="4880">
                <a:solidFill>
                  <a:srgbClr val="051D40"/>
                </a:solidFill>
                <a:latin typeface="Open Sans Extra Bold"/>
              </a:rPr>
              <a:t>Product</a:t>
            </a:r>
          </a:p>
        </p:txBody>
      </p:sp>
      <p:sp>
        <p:nvSpPr>
          <p:cNvPr id="14" name="TextBox 14"/>
          <p:cNvSpPr txBox="1"/>
          <p:nvPr/>
        </p:nvSpPr>
        <p:spPr>
          <a:xfrm>
            <a:off x="2666039" y="1341765"/>
            <a:ext cx="10939850" cy="580390"/>
          </a:xfrm>
          <a:prstGeom prst="rect">
            <a:avLst/>
          </a:prstGeom>
        </p:spPr>
        <p:txBody>
          <a:bodyPr lIns="0" tIns="0" rIns="0" bIns="0" rtlCol="0" anchor="t">
            <a:spAutoFit/>
          </a:bodyPr>
          <a:lstStyle/>
          <a:p>
            <a:pPr algn="ctr">
              <a:lnSpc>
                <a:spcPts val="4759"/>
              </a:lnSpc>
            </a:pPr>
            <a:r>
              <a:rPr lang="en-US" sz="3399">
                <a:solidFill>
                  <a:srgbClr val="051D40"/>
                </a:solidFill>
                <a:latin typeface="Canva Sans"/>
              </a:rPr>
              <a:t>Architecture</a:t>
            </a:r>
          </a:p>
        </p:txBody>
      </p:sp>
      <p:sp>
        <p:nvSpPr>
          <p:cNvPr id="15" name="TextBox 15"/>
          <p:cNvSpPr txBox="1"/>
          <p:nvPr/>
        </p:nvSpPr>
        <p:spPr>
          <a:xfrm>
            <a:off x="160940" y="9683399"/>
            <a:ext cx="372070"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Extra Bold"/>
              </a:rPr>
              <a:t>16</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TextBox 5"/>
          <p:cNvSpPr txBox="1"/>
          <p:nvPr/>
        </p:nvSpPr>
        <p:spPr>
          <a:xfrm>
            <a:off x="4175322" y="942975"/>
            <a:ext cx="8627545" cy="826944"/>
          </a:xfrm>
          <a:prstGeom prst="rect">
            <a:avLst/>
          </a:prstGeom>
        </p:spPr>
        <p:txBody>
          <a:bodyPr lIns="0" tIns="0" rIns="0" bIns="0" rtlCol="0" anchor="t">
            <a:spAutoFit/>
          </a:bodyPr>
          <a:lstStyle/>
          <a:p>
            <a:pPr algn="l">
              <a:lnSpc>
                <a:spcPts val="6835"/>
              </a:lnSpc>
              <a:spcBef>
                <a:spcPct val="0"/>
              </a:spcBef>
            </a:pPr>
            <a:r>
              <a:rPr lang="en-US" sz="4882">
                <a:solidFill>
                  <a:srgbClr val="051D40"/>
                </a:solidFill>
                <a:latin typeface="Open Sans Extra Bold"/>
              </a:rPr>
              <a:t>System Evaluation - Future</a:t>
            </a:r>
          </a:p>
        </p:txBody>
      </p:sp>
      <p:sp>
        <p:nvSpPr>
          <p:cNvPr id="6" name="TextBox 6"/>
          <p:cNvSpPr txBox="1"/>
          <p:nvPr/>
        </p:nvSpPr>
        <p:spPr>
          <a:xfrm>
            <a:off x="2614753" y="2734759"/>
            <a:ext cx="13826680" cy="534352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51D40"/>
                </a:solidFill>
                <a:latin typeface="Poppins"/>
              </a:rPr>
              <a:t>Ensures reliable assessments across different populations by including control groups.</a:t>
            </a:r>
          </a:p>
          <a:p>
            <a:pPr marL="647700" lvl="1" indent="-323850" algn="l">
              <a:lnSpc>
                <a:spcPts val="4200"/>
              </a:lnSpc>
              <a:buFont typeface="Arial"/>
              <a:buChar char="•"/>
            </a:pPr>
            <a:r>
              <a:rPr lang="en-US" sz="3000">
                <a:solidFill>
                  <a:srgbClr val="051D40"/>
                </a:solidFill>
                <a:latin typeface="Poppins"/>
              </a:rPr>
              <a:t>Evaluate system's sensitivity and specificity in distinguishing individuals with AD from those without.</a:t>
            </a:r>
          </a:p>
          <a:p>
            <a:pPr marL="647700" lvl="1" indent="-323850" algn="l">
              <a:lnSpc>
                <a:spcPts val="4200"/>
              </a:lnSpc>
              <a:buFont typeface="Arial"/>
              <a:buChar char="•"/>
            </a:pPr>
            <a:r>
              <a:rPr lang="en-US" sz="3000">
                <a:solidFill>
                  <a:srgbClr val="051D40"/>
                </a:solidFill>
                <a:latin typeface="Poppins"/>
              </a:rPr>
              <a:t>Present the system to Carmel Hospital.</a:t>
            </a:r>
          </a:p>
          <a:p>
            <a:pPr algn="l">
              <a:lnSpc>
                <a:spcPts val="4200"/>
              </a:lnSpc>
            </a:pPr>
            <a:endParaRPr lang="en-US" sz="3000">
              <a:solidFill>
                <a:srgbClr val="051D40"/>
              </a:solidFill>
              <a:latin typeface="Poppins"/>
            </a:endParaRPr>
          </a:p>
          <a:p>
            <a:pPr algn="l">
              <a:lnSpc>
                <a:spcPts val="4200"/>
              </a:lnSpc>
            </a:pPr>
            <a:endParaRPr lang="en-US" sz="3000">
              <a:solidFill>
                <a:srgbClr val="051D40"/>
              </a:solidFill>
              <a:latin typeface="Poppins"/>
            </a:endParaRPr>
          </a:p>
          <a:p>
            <a:pPr algn="ctr">
              <a:lnSpc>
                <a:spcPts val="4200"/>
              </a:lnSpc>
            </a:pPr>
            <a:endParaRPr lang="en-US" sz="3000">
              <a:solidFill>
                <a:srgbClr val="051D40"/>
              </a:solidFill>
              <a:latin typeface="Poppins"/>
            </a:endParaRPr>
          </a:p>
          <a:p>
            <a:pPr algn="ctr">
              <a:lnSpc>
                <a:spcPts val="4200"/>
              </a:lnSpc>
            </a:pPr>
            <a:endParaRPr lang="en-US" sz="3000">
              <a:solidFill>
                <a:srgbClr val="051D40"/>
              </a:solidFill>
              <a:latin typeface="Poppins"/>
            </a:endParaRPr>
          </a:p>
          <a:p>
            <a:pPr algn="ctr">
              <a:lnSpc>
                <a:spcPts val="4200"/>
              </a:lnSpc>
            </a:pPr>
            <a:endParaRPr lang="en-US" sz="3000">
              <a:solidFill>
                <a:srgbClr val="051D40"/>
              </a:solidFill>
              <a:latin typeface="Poppins"/>
            </a:endParaRPr>
          </a:p>
        </p:txBody>
      </p:sp>
      <p:sp>
        <p:nvSpPr>
          <p:cNvPr id="7" name="TextBox 7"/>
          <p:cNvSpPr txBox="1"/>
          <p:nvPr/>
        </p:nvSpPr>
        <p:spPr>
          <a:xfrm>
            <a:off x="160940" y="9683399"/>
            <a:ext cx="372070"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Extra Bold"/>
              </a:rPr>
              <a:t>17</a:t>
            </a:r>
          </a:p>
        </p:txBody>
      </p:sp>
      <p:grpSp>
        <p:nvGrpSpPr>
          <p:cNvPr id="8" name="Group 3"/>
          <p:cNvGrpSpPr/>
          <p:nvPr/>
        </p:nvGrpSpPr>
        <p:grpSpPr>
          <a:xfrm>
            <a:off x="-1342109" y="-1379670"/>
            <a:ext cx="3564204" cy="3564204"/>
            <a:chOff x="0" y="0"/>
            <a:chExt cx="812800" cy="812800"/>
          </a:xfrm>
        </p:grpSpPr>
        <p:sp>
          <p:nvSpPr>
            <p:cNvPr id="9"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10"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15620502" y="362816"/>
            <a:ext cx="2384358" cy="2384358"/>
          </a:xfrm>
          <a:custGeom>
            <a:avLst/>
            <a:gdLst/>
            <a:ahLst/>
            <a:cxnLst/>
            <a:rect l="l" t="t" r="r" b="b"/>
            <a:pathLst>
              <a:path w="2384358" h="2384358">
                <a:moveTo>
                  <a:pt x="0" y="0"/>
                </a:moveTo>
                <a:lnTo>
                  <a:pt x="2384358" y="0"/>
                </a:lnTo>
                <a:lnTo>
                  <a:pt x="2384358" y="2384358"/>
                </a:lnTo>
                <a:lnTo>
                  <a:pt x="0" y="238435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TextBox 6"/>
          <p:cNvSpPr txBox="1"/>
          <p:nvPr/>
        </p:nvSpPr>
        <p:spPr>
          <a:xfrm>
            <a:off x="4680612" y="1098660"/>
            <a:ext cx="8752237" cy="826944"/>
          </a:xfrm>
          <a:prstGeom prst="rect">
            <a:avLst/>
          </a:prstGeom>
        </p:spPr>
        <p:txBody>
          <a:bodyPr lIns="0" tIns="0" rIns="0" bIns="0" rtlCol="0" anchor="t">
            <a:spAutoFit/>
          </a:bodyPr>
          <a:lstStyle/>
          <a:p>
            <a:pPr algn="l">
              <a:lnSpc>
                <a:spcPts val="6835"/>
              </a:lnSpc>
              <a:spcBef>
                <a:spcPct val="0"/>
              </a:spcBef>
            </a:pPr>
            <a:r>
              <a:rPr lang="en-US" sz="4882" dirty="0">
                <a:solidFill>
                  <a:srgbClr val="051D40"/>
                </a:solidFill>
                <a:latin typeface="Open Sans Extra Bold"/>
              </a:rPr>
              <a:t>Challenges </a:t>
            </a:r>
            <a:r>
              <a:rPr lang="en-US" sz="4882" dirty="0" smtClean="0">
                <a:solidFill>
                  <a:srgbClr val="051D40"/>
                </a:solidFill>
                <a:latin typeface="Open Sans Extra Bold"/>
              </a:rPr>
              <a:t>and Limitations</a:t>
            </a:r>
            <a:endParaRPr lang="en-US" sz="4882" dirty="0">
              <a:solidFill>
                <a:srgbClr val="051D40"/>
              </a:solidFill>
              <a:latin typeface="Open Sans Extra Bold"/>
            </a:endParaRPr>
          </a:p>
        </p:txBody>
      </p:sp>
      <p:sp>
        <p:nvSpPr>
          <p:cNvPr id="7" name="TextBox 7"/>
          <p:cNvSpPr txBox="1"/>
          <p:nvPr/>
        </p:nvSpPr>
        <p:spPr>
          <a:xfrm>
            <a:off x="2569160" y="3029267"/>
            <a:ext cx="10939436" cy="5314950"/>
          </a:xfrm>
          <a:prstGeom prst="rect">
            <a:avLst/>
          </a:prstGeom>
        </p:spPr>
        <p:txBody>
          <a:bodyPr lIns="0" tIns="0" rIns="0" bIns="0" rtlCol="0" anchor="t">
            <a:spAutoFit/>
          </a:bodyPr>
          <a:lstStyle/>
          <a:p>
            <a:pPr marL="647702" lvl="1" indent="-323851" algn="l">
              <a:lnSpc>
                <a:spcPts val="4200"/>
              </a:lnSpc>
              <a:buFont typeface="Arial"/>
              <a:buChar char="•"/>
            </a:pPr>
            <a:r>
              <a:rPr lang="en-US" sz="3000" dirty="0">
                <a:solidFill>
                  <a:srgbClr val="051D40"/>
                </a:solidFill>
                <a:latin typeface="Canva Sans"/>
              </a:rPr>
              <a:t>Hardware Requirements.</a:t>
            </a:r>
          </a:p>
          <a:p>
            <a:pPr marL="647702" lvl="1" indent="-323851" algn="l">
              <a:lnSpc>
                <a:spcPts val="4200"/>
              </a:lnSpc>
              <a:buFont typeface="Arial"/>
              <a:buChar char="•"/>
            </a:pPr>
            <a:r>
              <a:rPr lang="en-US" sz="3000" dirty="0">
                <a:solidFill>
                  <a:srgbClr val="051D40"/>
                </a:solidFill>
                <a:latin typeface="Canva Sans"/>
              </a:rPr>
              <a:t>Comfort and Usability.</a:t>
            </a:r>
          </a:p>
          <a:p>
            <a:pPr marL="647702" lvl="1" indent="-323851" algn="l">
              <a:lnSpc>
                <a:spcPts val="4200"/>
              </a:lnSpc>
              <a:buFont typeface="Arial"/>
              <a:buChar char="•"/>
            </a:pPr>
            <a:r>
              <a:rPr lang="en-US" sz="3000" dirty="0">
                <a:solidFill>
                  <a:srgbClr val="051D40"/>
                </a:solidFill>
                <a:latin typeface="Canva Sans"/>
              </a:rPr>
              <a:t>Motion Sickness.</a:t>
            </a:r>
          </a:p>
          <a:p>
            <a:pPr marL="647702" lvl="1" indent="-323851" algn="l">
              <a:lnSpc>
                <a:spcPts val="4200"/>
              </a:lnSpc>
              <a:buFont typeface="Arial"/>
              <a:buChar char="•"/>
            </a:pPr>
            <a:r>
              <a:rPr lang="en-US" sz="3000" dirty="0">
                <a:solidFill>
                  <a:srgbClr val="051D40"/>
                </a:solidFill>
                <a:latin typeface="Canva Sans"/>
              </a:rPr>
              <a:t>Time limitation:</a:t>
            </a:r>
          </a:p>
          <a:p>
            <a:pPr marL="1295403" lvl="2" indent="-431801" algn="l">
              <a:lnSpc>
                <a:spcPts val="4200"/>
              </a:lnSpc>
              <a:buFont typeface="Arial"/>
              <a:buChar char="⚬"/>
            </a:pPr>
            <a:r>
              <a:rPr lang="en-US" sz="3000" dirty="0">
                <a:solidFill>
                  <a:srgbClr val="051D40"/>
                </a:solidFill>
                <a:latin typeface="Canva Sans"/>
              </a:rPr>
              <a:t>The time constraint specified by Dr. Spector</a:t>
            </a:r>
          </a:p>
          <a:p>
            <a:pPr marL="1295403" lvl="2" indent="-431801" algn="l">
              <a:lnSpc>
                <a:spcPts val="4200"/>
              </a:lnSpc>
              <a:buFont typeface="Arial"/>
              <a:buChar char="⚬"/>
            </a:pPr>
            <a:r>
              <a:rPr lang="en-US" sz="3000" dirty="0">
                <a:solidFill>
                  <a:srgbClr val="051D40"/>
                </a:solidFill>
                <a:latin typeface="Canva Sans"/>
              </a:rPr>
              <a:t>limited time frame of one semester allocated for system development.</a:t>
            </a:r>
          </a:p>
          <a:p>
            <a:pPr marL="647702" lvl="1" indent="-323851" algn="l">
              <a:lnSpc>
                <a:spcPts val="4200"/>
              </a:lnSpc>
              <a:buFont typeface="Arial"/>
              <a:buChar char="•"/>
            </a:pPr>
            <a:r>
              <a:rPr lang="en-US" sz="3000" dirty="0">
                <a:solidFill>
                  <a:srgbClr val="051D40"/>
                </a:solidFill>
                <a:latin typeface="Canva Sans"/>
              </a:rPr>
              <a:t>Data Privacy and Security.</a:t>
            </a:r>
          </a:p>
          <a:p>
            <a:pPr algn="l">
              <a:lnSpc>
                <a:spcPts val="4200"/>
              </a:lnSpc>
            </a:pPr>
            <a:endParaRPr lang="en-US" sz="3000" dirty="0">
              <a:solidFill>
                <a:srgbClr val="051D40"/>
              </a:solidFill>
              <a:latin typeface="Canva Sans"/>
            </a:endParaRPr>
          </a:p>
          <a:p>
            <a:pPr algn="l">
              <a:lnSpc>
                <a:spcPts val="4200"/>
              </a:lnSpc>
            </a:pPr>
            <a:endParaRPr lang="en-US" sz="3000" dirty="0">
              <a:solidFill>
                <a:srgbClr val="051D40"/>
              </a:solidFill>
              <a:latin typeface="Canva Sans"/>
            </a:endParaRPr>
          </a:p>
        </p:txBody>
      </p:sp>
      <p:sp>
        <p:nvSpPr>
          <p:cNvPr id="8" name="Freeform 8"/>
          <p:cNvSpPr/>
          <p:nvPr/>
        </p:nvSpPr>
        <p:spPr>
          <a:xfrm>
            <a:off x="604421" y="8475843"/>
            <a:ext cx="1303147" cy="1564914"/>
          </a:xfrm>
          <a:custGeom>
            <a:avLst/>
            <a:gdLst/>
            <a:ahLst/>
            <a:cxnLst/>
            <a:rect l="l" t="t" r="r" b="b"/>
            <a:pathLst>
              <a:path w="1303147" h="1564914">
                <a:moveTo>
                  <a:pt x="0" y="0"/>
                </a:moveTo>
                <a:lnTo>
                  <a:pt x="1303146" y="0"/>
                </a:lnTo>
                <a:lnTo>
                  <a:pt x="1303146" y="1564914"/>
                </a:lnTo>
                <a:lnTo>
                  <a:pt x="0" y="156491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TextBox 9"/>
          <p:cNvSpPr txBox="1"/>
          <p:nvPr/>
        </p:nvSpPr>
        <p:spPr>
          <a:xfrm>
            <a:off x="160940" y="9683399"/>
            <a:ext cx="372070"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Extra Bold"/>
              </a:rPr>
              <a:t>18</a:t>
            </a:r>
          </a:p>
        </p:txBody>
      </p:sp>
      <p:grpSp>
        <p:nvGrpSpPr>
          <p:cNvPr id="10" name="Group 3"/>
          <p:cNvGrpSpPr/>
          <p:nvPr/>
        </p:nvGrpSpPr>
        <p:grpSpPr>
          <a:xfrm>
            <a:off x="-1342109" y="-1379670"/>
            <a:ext cx="3564204" cy="3564204"/>
            <a:chOff x="0" y="0"/>
            <a:chExt cx="812800" cy="812800"/>
          </a:xfrm>
        </p:grpSpPr>
        <p:sp>
          <p:nvSpPr>
            <p:cNvPr id="11"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12"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639467"/>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605311" y="-1991026"/>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8589193" y="1228725"/>
            <a:ext cx="1420975" cy="1420975"/>
          </a:xfrm>
          <a:custGeom>
            <a:avLst/>
            <a:gdLst/>
            <a:ahLst/>
            <a:cxnLst/>
            <a:rect l="l" t="t" r="r" b="b"/>
            <a:pathLst>
              <a:path w="1420975" h="1420975">
                <a:moveTo>
                  <a:pt x="0" y="0"/>
                </a:moveTo>
                <a:lnTo>
                  <a:pt x="1420975" y="0"/>
                </a:lnTo>
                <a:lnTo>
                  <a:pt x="1420975" y="1420975"/>
                </a:lnTo>
                <a:lnTo>
                  <a:pt x="0" y="142097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9" name="TextBox 9"/>
          <p:cNvSpPr txBox="1"/>
          <p:nvPr/>
        </p:nvSpPr>
        <p:spPr>
          <a:xfrm>
            <a:off x="10219718" y="1458384"/>
            <a:ext cx="5768345" cy="501650"/>
          </a:xfrm>
          <a:prstGeom prst="rect">
            <a:avLst/>
          </a:prstGeom>
        </p:spPr>
        <p:txBody>
          <a:bodyPr lIns="0" tIns="0" rIns="0" bIns="0" rtlCol="0" anchor="t">
            <a:spAutoFit/>
          </a:bodyPr>
          <a:lstStyle/>
          <a:p>
            <a:pPr algn="l">
              <a:lnSpc>
                <a:spcPts val="3849"/>
              </a:lnSpc>
            </a:pPr>
            <a:r>
              <a:rPr lang="en-US" sz="2749" spc="-54">
                <a:solidFill>
                  <a:srgbClr val="145DA0"/>
                </a:solidFill>
                <a:latin typeface="Poppins"/>
              </a:rPr>
              <a:t>Improve AD diagnosis </a:t>
            </a:r>
          </a:p>
        </p:txBody>
      </p:sp>
      <p:sp>
        <p:nvSpPr>
          <p:cNvPr id="10" name="TextBox 10"/>
          <p:cNvSpPr txBox="1"/>
          <p:nvPr/>
        </p:nvSpPr>
        <p:spPr>
          <a:xfrm>
            <a:off x="8734251" y="1501937"/>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1</a:t>
            </a:r>
          </a:p>
        </p:txBody>
      </p:sp>
      <p:sp>
        <p:nvSpPr>
          <p:cNvPr id="11" name="Freeform 11"/>
          <p:cNvSpPr/>
          <p:nvPr/>
        </p:nvSpPr>
        <p:spPr>
          <a:xfrm>
            <a:off x="9115093" y="3002125"/>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12" name="TextBox 12"/>
          <p:cNvSpPr txBox="1"/>
          <p:nvPr/>
        </p:nvSpPr>
        <p:spPr>
          <a:xfrm>
            <a:off x="10758423" y="5197246"/>
            <a:ext cx="5768345" cy="501650"/>
          </a:xfrm>
          <a:prstGeom prst="rect">
            <a:avLst/>
          </a:prstGeom>
        </p:spPr>
        <p:txBody>
          <a:bodyPr lIns="0" tIns="0" rIns="0" bIns="0" rtlCol="0" anchor="t">
            <a:spAutoFit/>
          </a:bodyPr>
          <a:lstStyle/>
          <a:p>
            <a:pPr algn="l">
              <a:lnSpc>
                <a:spcPts val="3849"/>
              </a:lnSpc>
            </a:pPr>
            <a:r>
              <a:rPr lang="en-US" sz="2749" spc="-54">
                <a:solidFill>
                  <a:srgbClr val="145DA0"/>
                </a:solidFill>
                <a:latin typeface="Poppins"/>
              </a:rPr>
              <a:t>Reliability and Differentiation</a:t>
            </a:r>
          </a:p>
        </p:txBody>
      </p:sp>
      <p:sp>
        <p:nvSpPr>
          <p:cNvPr id="13" name="TextBox 13"/>
          <p:cNvSpPr txBox="1"/>
          <p:nvPr/>
        </p:nvSpPr>
        <p:spPr>
          <a:xfrm>
            <a:off x="9260151" y="3275337"/>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2</a:t>
            </a:r>
          </a:p>
        </p:txBody>
      </p:sp>
      <p:sp>
        <p:nvSpPr>
          <p:cNvPr id="14" name="Freeform 14"/>
          <p:cNvSpPr/>
          <p:nvPr/>
        </p:nvSpPr>
        <p:spPr>
          <a:xfrm>
            <a:off x="9115093" y="4778806"/>
            <a:ext cx="1424256" cy="1424256"/>
          </a:xfrm>
          <a:custGeom>
            <a:avLst/>
            <a:gdLst/>
            <a:ahLst/>
            <a:cxnLst/>
            <a:rect l="l" t="t" r="r" b="b"/>
            <a:pathLst>
              <a:path w="1424256" h="1424256">
                <a:moveTo>
                  <a:pt x="0" y="0"/>
                </a:moveTo>
                <a:lnTo>
                  <a:pt x="1424255" y="0"/>
                </a:lnTo>
                <a:lnTo>
                  <a:pt x="1424255" y="1424255"/>
                </a:lnTo>
                <a:lnTo>
                  <a:pt x="0" y="142425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15" name="TextBox 15"/>
          <p:cNvSpPr txBox="1"/>
          <p:nvPr/>
        </p:nvSpPr>
        <p:spPr>
          <a:xfrm>
            <a:off x="10758423" y="3387606"/>
            <a:ext cx="5768345" cy="501650"/>
          </a:xfrm>
          <a:prstGeom prst="rect">
            <a:avLst/>
          </a:prstGeom>
        </p:spPr>
        <p:txBody>
          <a:bodyPr lIns="0" tIns="0" rIns="0" bIns="0" rtlCol="0" anchor="t">
            <a:spAutoFit/>
          </a:bodyPr>
          <a:lstStyle/>
          <a:p>
            <a:pPr algn="l">
              <a:lnSpc>
                <a:spcPts val="3849"/>
              </a:lnSpc>
            </a:pPr>
            <a:r>
              <a:rPr lang="en-US" sz="2749" spc="-54">
                <a:solidFill>
                  <a:srgbClr val="145DA0"/>
                </a:solidFill>
                <a:latin typeface="Poppins"/>
              </a:rPr>
              <a:t>Customized VST</a:t>
            </a:r>
          </a:p>
        </p:txBody>
      </p:sp>
      <p:sp>
        <p:nvSpPr>
          <p:cNvPr id="16" name="TextBox 16"/>
          <p:cNvSpPr txBox="1"/>
          <p:nvPr/>
        </p:nvSpPr>
        <p:spPr>
          <a:xfrm>
            <a:off x="9260151" y="5052018"/>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3</a:t>
            </a:r>
          </a:p>
        </p:txBody>
      </p:sp>
      <p:sp>
        <p:nvSpPr>
          <p:cNvPr id="17" name="Freeform 17"/>
          <p:cNvSpPr/>
          <p:nvPr/>
        </p:nvSpPr>
        <p:spPr>
          <a:xfrm>
            <a:off x="8589193" y="6664185"/>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18" name="TextBox 18"/>
          <p:cNvSpPr txBox="1"/>
          <p:nvPr/>
        </p:nvSpPr>
        <p:spPr>
          <a:xfrm>
            <a:off x="8734251" y="6937397"/>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4</a:t>
            </a:r>
          </a:p>
        </p:txBody>
      </p:sp>
      <p:grpSp>
        <p:nvGrpSpPr>
          <p:cNvPr id="19" name="Group 19"/>
          <p:cNvGrpSpPr/>
          <p:nvPr/>
        </p:nvGrpSpPr>
        <p:grpSpPr>
          <a:xfrm>
            <a:off x="7757424" y="1868480"/>
            <a:ext cx="373607" cy="37360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1" name="TextBox 2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2" name="Group 22"/>
          <p:cNvGrpSpPr/>
          <p:nvPr/>
        </p:nvGrpSpPr>
        <p:grpSpPr>
          <a:xfrm>
            <a:off x="8215586" y="3473331"/>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5" name="Group 25"/>
          <p:cNvGrpSpPr/>
          <p:nvPr/>
        </p:nvGrpSpPr>
        <p:grpSpPr>
          <a:xfrm>
            <a:off x="7944228" y="7160934"/>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8" name="Group 28"/>
          <p:cNvGrpSpPr/>
          <p:nvPr/>
        </p:nvGrpSpPr>
        <p:grpSpPr>
          <a:xfrm>
            <a:off x="8351119" y="5277071"/>
            <a:ext cx="373607" cy="373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1" name="TextBox 31"/>
          <p:cNvSpPr txBox="1"/>
          <p:nvPr/>
        </p:nvSpPr>
        <p:spPr>
          <a:xfrm>
            <a:off x="2376282" y="3736433"/>
            <a:ext cx="3559546" cy="1025922"/>
          </a:xfrm>
          <a:prstGeom prst="rect">
            <a:avLst/>
          </a:prstGeom>
        </p:spPr>
        <p:txBody>
          <a:bodyPr wrap="square" lIns="0" tIns="0" rIns="0" bIns="0" rtlCol="0" anchor="t">
            <a:spAutoFit/>
          </a:bodyPr>
          <a:lstStyle/>
          <a:p>
            <a:pPr algn="ctr">
              <a:lnSpc>
                <a:spcPts val="7979"/>
              </a:lnSpc>
            </a:pPr>
            <a:r>
              <a:rPr lang="en-US" sz="5699" dirty="0">
                <a:solidFill>
                  <a:srgbClr val="FDFDFD"/>
                </a:solidFill>
                <a:latin typeface="Canva Sans Bold"/>
              </a:rPr>
              <a:t>Summary</a:t>
            </a:r>
          </a:p>
        </p:txBody>
      </p:sp>
      <p:sp>
        <p:nvSpPr>
          <p:cNvPr id="32" name="TextBox 32"/>
          <p:cNvSpPr txBox="1"/>
          <p:nvPr/>
        </p:nvSpPr>
        <p:spPr>
          <a:xfrm>
            <a:off x="8561878" y="8168830"/>
            <a:ext cx="355759" cy="802513"/>
          </a:xfrm>
          <a:prstGeom prst="rect">
            <a:avLst/>
          </a:prstGeom>
        </p:spPr>
        <p:txBody>
          <a:bodyPr lIns="0" tIns="0" rIns="0" bIns="0" rtlCol="0" anchor="t">
            <a:spAutoFit/>
          </a:bodyPr>
          <a:lstStyle/>
          <a:p>
            <a:pPr algn="ctr">
              <a:lnSpc>
                <a:spcPts val="6691"/>
              </a:lnSpc>
              <a:spcBef>
                <a:spcPct val="0"/>
              </a:spcBef>
            </a:pPr>
            <a:r>
              <a:rPr lang="en-US" sz="4779">
                <a:solidFill>
                  <a:srgbClr val="FDFDFD"/>
                </a:solidFill>
                <a:latin typeface="Open Sans Extra Bold"/>
              </a:rPr>
              <a:t>5</a:t>
            </a:r>
          </a:p>
        </p:txBody>
      </p:sp>
      <p:sp>
        <p:nvSpPr>
          <p:cNvPr id="33" name="TextBox 33"/>
          <p:cNvSpPr txBox="1"/>
          <p:nvPr/>
        </p:nvSpPr>
        <p:spPr>
          <a:xfrm>
            <a:off x="10222999" y="7149960"/>
            <a:ext cx="7934160" cy="501650"/>
          </a:xfrm>
          <a:prstGeom prst="rect">
            <a:avLst/>
          </a:prstGeom>
        </p:spPr>
        <p:txBody>
          <a:bodyPr lIns="0" tIns="0" rIns="0" bIns="0" rtlCol="0" anchor="t">
            <a:spAutoFit/>
          </a:bodyPr>
          <a:lstStyle/>
          <a:p>
            <a:pPr algn="l">
              <a:lnSpc>
                <a:spcPts val="3849"/>
              </a:lnSpc>
            </a:pPr>
            <a:r>
              <a:rPr lang="en-US" sz="2749" spc="-54">
                <a:solidFill>
                  <a:srgbClr val="145DA0"/>
                </a:solidFill>
                <a:latin typeface="Poppins"/>
              </a:rPr>
              <a:t>Innovative Clinical Utility</a:t>
            </a:r>
          </a:p>
        </p:txBody>
      </p:sp>
      <p:sp>
        <p:nvSpPr>
          <p:cNvPr id="34" name="TextBox 34"/>
          <p:cNvSpPr txBox="1"/>
          <p:nvPr/>
        </p:nvSpPr>
        <p:spPr>
          <a:xfrm>
            <a:off x="7632511" y="8818943"/>
            <a:ext cx="355759" cy="802513"/>
          </a:xfrm>
          <a:prstGeom prst="rect">
            <a:avLst/>
          </a:prstGeom>
        </p:spPr>
        <p:txBody>
          <a:bodyPr lIns="0" tIns="0" rIns="0" bIns="0" rtlCol="0" anchor="t">
            <a:spAutoFit/>
          </a:bodyPr>
          <a:lstStyle/>
          <a:p>
            <a:pPr algn="ctr">
              <a:lnSpc>
                <a:spcPts val="6691"/>
              </a:lnSpc>
              <a:spcBef>
                <a:spcPct val="0"/>
              </a:spcBef>
            </a:pPr>
            <a:r>
              <a:rPr lang="en-US" sz="4779">
                <a:solidFill>
                  <a:srgbClr val="FDFDFD"/>
                </a:solidFill>
                <a:latin typeface="Open Sans Extra Bold"/>
              </a:rPr>
              <a:t>6</a:t>
            </a:r>
          </a:p>
        </p:txBody>
      </p:sp>
      <p:sp>
        <p:nvSpPr>
          <p:cNvPr id="35" name="TextBox 35"/>
          <p:cNvSpPr txBox="1"/>
          <p:nvPr/>
        </p:nvSpPr>
        <p:spPr>
          <a:xfrm>
            <a:off x="160940" y="9683399"/>
            <a:ext cx="372070"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Extra Bold"/>
              </a:rPr>
              <a:t>19</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2805029" y="0"/>
            <a:ext cx="5482971" cy="10287000"/>
          </a:xfrm>
          <a:custGeom>
            <a:avLst/>
            <a:gdLst/>
            <a:ahLst/>
            <a:cxnLst/>
            <a:rect l="l" t="t" r="r" b="b"/>
            <a:pathLst>
              <a:path w="5482971" h="10287000">
                <a:moveTo>
                  <a:pt x="0" y="0"/>
                </a:moveTo>
                <a:lnTo>
                  <a:pt x="5482971" y="0"/>
                </a:lnTo>
                <a:lnTo>
                  <a:pt x="5482971" y="10287000"/>
                </a:lnTo>
                <a:lnTo>
                  <a:pt x="0" y="10287000"/>
                </a:lnTo>
                <a:lnTo>
                  <a:pt x="0" y="0"/>
                </a:lnTo>
                <a:close/>
              </a:path>
            </a:pathLst>
          </a:custGeom>
          <a:blipFill>
            <a:blip r:embed="rId3"/>
            <a:stretch>
              <a:fillRect l="-12499" r="-12500"/>
            </a:stretch>
          </a:blipFill>
        </p:spPr>
      </p:sp>
      <p:grpSp>
        <p:nvGrpSpPr>
          <p:cNvPr id="3" name="Group 3"/>
          <p:cNvGrpSpPr/>
          <p:nvPr/>
        </p:nvGrpSpPr>
        <p:grpSpPr>
          <a:xfrm>
            <a:off x="2006843" y="1437332"/>
            <a:ext cx="14086097" cy="7394539"/>
            <a:chOff x="0" y="0"/>
            <a:chExt cx="3709919" cy="1947533"/>
          </a:xfrm>
        </p:grpSpPr>
        <p:sp>
          <p:nvSpPr>
            <p:cNvPr id="4" name="Freeform 4"/>
            <p:cNvSpPr/>
            <p:nvPr/>
          </p:nvSpPr>
          <p:spPr>
            <a:xfrm>
              <a:off x="0" y="0"/>
              <a:ext cx="3709919" cy="1947533"/>
            </a:xfrm>
            <a:custGeom>
              <a:avLst/>
              <a:gdLst/>
              <a:ahLst/>
              <a:cxnLst/>
              <a:rect l="l" t="t" r="r" b="b"/>
              <a:pathLst>
                <a:path w="3709919" h="1947533">
                  <a:moveTo>
                    <a:pt x="0" y="0"/>
                  </a:moveTo>
                  <a:lnTo>
                    <a:pt x="3709919" y="0"/>
                  </a:lnTo>
                  <a:lnTo>
                    <a:pt x="3709919" y="1947533"/>
                  </a:lnTo>
                  <a:lnTo>
                    <a:pt x="0" y="1947533"/>
                  </a:lnTo>
                  <a:close/>
                </a:path>
              </a:pathLst>
            </a:custGeom>
            <a:solidFill>
              <a:srgbClr val="D3E2EF"/>
            </a:solidFill>
            <a:ln cap="sq">
              <a:noFill/>
              <a:prstDash val="solid"/>
              <a:miter/>
            </a:ln>
          </p:spPr>
        </p:sp>
        <p:sp>
          <p:nvSpPr>
            <p:cNvPr id="5" name="TextBox 5"/>
            <p:cNvSpPr txBox="1"/>
            <p:nvPr/>
          </p:nvSpPr>
          <p:spPr>
            <a:xfrm>
              <a:off x="0" y="-38100"/>
              <a:ext cx="3709919" cy="198563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TextBox 6"/>
          <p:cNvSpPr txBox="1"/>
          <p:nvPr/>
        </p:nvSpPr>
        <p:spPr>
          <a:xfrm>
            <a:off x="5495363" y="1870122"/>
            <a:ext cx="6806087" cy="828548"/>
          </a:xfrm>
          <a:prstGeom prst="rect">
            <a:avLst/>
          </a:prstGeom>
        </p:spPr>
        <p:txBody>
          <a:bodyPr lIns="0" tIns="0" rIns="0" bIns="0" rtlCol="0" anchor="t">
            <a:spAutoFit/>
          </a:bodyPr>
          <a:lstStyle/>
          <a:p>
            <a:pPr marL="0" lvl="0" indent="0" algn="ctr">
              <a:lnSpc>
                <a:spcPts val="6831"/>
              </a:lnSpc>
              <a:spcBef>
                <a:spcPct val="0"/>
              </a:spcBef>
            </a:pPr>
            <a:r>
              <a:rPr lang="en-US" sz="4879">
                <a:solidFill>
                  <a:srgbClr val="051D40"/>
                </a:solidFill>
                <a:latin typeface="Open Sans Extra Bold"/>
              </a:rPr>
              <a:t>Alzheimer's Disease</a:t>
            </a:r>
          </a:p>
        </p:txBody>
      </p:sp>
      <p:sp>
        <p:nvSpPr>
          <p:cNvPr id="7" name="TextBox 7"/>
          <p:cNvSpPr txBox="1"/>
          <p:nvPr/>
        </p:nvSpPr>
        <p:spPr>
          <a:xfrm>
            <a:off x="2100951" y="3311456"/>
            <a:ext cx="13991989" cy="4810125"/>
          </a:xfrm>
          <a:prstGeom prst="rect">
            <a:avLst/>
          </a:prstGeom>
        </p:spPr>
        <p:txBody>
          <a:bodyPr lIns="0" tIns="0" rIns="0" bIns="0" rtlCol="0" anchor="t">
            <a:spAutoFit/>
          </a:bodyPr>
          <a:lstStyle/>
          <a:p>
            <a:pPr marL="647700" lvl="1" indent="-323850" algn="l">
              <a:lnSpc>
                <a:spcPts val="4200"/>
              </a:lnSpc>
              <a:buFont typeface="Arial"/>
              <a:buChar char="•"/>
            </a:pPr>
            <a:r>
              <a:rPr lang="en-US" sz="3000" spc="-60">
                <a:solidFill>
                  <a:srgbClr val="051D40"/>
                </a:solidFill>
                <a:latin typeface="Poppins"/>
              </a:rPr>
              <a:t>Alzheimer's disease is a global challenge.</a:t>
            </a:r>
          </a:p>
          <a:p>
            <a:pPr marL="647700" lvl="1" indent="-323850" algn="l">
              <a:lnSpc>
                <a:spcPts val="4200"/>
              </a:lnSpc>
              <a:buFont typeface="Arial"/>
              <a:buChar char="•"/>
            </a:pPr>
            <a:r>
              <a:rPr lang="en-US" sz="3000" spc="-60">
                <a:solidFill>
                  <a:srgbClr val="051D40"/>
                </a:solidFill>
                <a:latin typeface="Poppins"/>
              </a:rPr>
              <a:t>AD is a brain disorder characterized by changes in the brain that lead to the deposition of certain proteins.</a:t>
            </a:r>
          </a:p>
          <a:p>
            <a:pPr marL="647700" lvl="1" indent="-323850" algn="l">
              <a:lnSpc>
                <a:spcPts val="4200"/>
              </a:lnSpc>
              <a:buFont typeface="Arial"/>
              <a:buChar char="•"/>
            </a:pPr>
            <a:r>
              <a:rPr lang="en-US" sz="3000" spc="-60">
                <a:solidFill>
                  <a:srgbClr val="051D40"/>
                </a:solidFill>
                <a:latin typeface="Poppins"/>
              </a:rPr>
              <a:t>Subtype of dementia.</a:t>
            </a:r>
          </a:p>
          <a:p>
            <a:pPr marL="647700" lvl="1" indent="-323850" algn="l">
              <a:lnSpc>
                <a:spcPts val="4200"/>
              </a:lnSpc>
              <a:buFont typeface="Arial"/>
              <a:buChar char="•"/>
            </a:pPr>
            <a:r>
              <a:rPr lang="en-US" sz="3000" spc="-60">
                <a:solidFill>
                  <a:srgbClr val="051D40"/>
                </a:solidFill>
                <a:latin typeface="Poppins"/>
              </a:rPr>
              <a:t>Main symptoms: Memory Loss, Cognitive Decline, Behavioral Changes, Difficulty with Daily Tasks.</a:t>
            </a:r>
          </a:p>
          <a:p>
            <a:pPr marL="647700" lvl="1" indent="-323850" algn="l">
              <a:lnSpc>
                <a:spcPts val="4200"/>
              </a:lnSpc>
              <a:buFont typeface="Arial"/>
              <a:buChar char="•"/>
            </a:pPr>
            <a:r>
              <a:rPr lang="en-US" sz="3000" spc="-60">
                <a:solidFill>
                  <a:srgbClr val="051D40"/>
                </a:solidFill>
                <a:latin typeface="Poppins"/>
              </a:rPr>
              <a:t>Impacts the entire family as the patient becomes unable to perform daily functions.</a:t>
            </a:r>
          </a:p>
          <a:p>
            <a:pPr algn="ctr">
              <a:lnSpc>
                <a:spcPts val="4200"/>
              </a:lnSpc>
            </a:pPr>
            <a:r>
              <a:rPr lang="en-US" sz="3000" spc="-60">
                <a:solidFill>
                  <a:srgbClr val="051D40"/>
                </a:solidFill>
                <a:latin typeface="Poppins"/>
              </a:rPr>
              <a:t> </a:t>
            </a:r>
          </a:p>
        </p:txBody>
      </p:sp>
      <p:grpSp>
        <p:nvGrpSpPr>
          <p:cNvPr id="8" name="Group 8"/>
          <p:cNvGrpSpPr/>
          <p:nvPr/>
        </p:nvGrpSpPr>
        <p:grpSpPr>
          <a:xfrm>
            <a:off x="-2123887" y="-2346523"/>
            <a:ext cx="4693046" cy="469304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3E4"/>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253957" y="9683399"/>
            <a:ext cx="186035"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Extra Bold"/>
              </a:rPr>
              <a:t>2</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965557" y="4681516"/>
            <a:ext cx="2706695" cy="2696122"/>
            <a:chOff x="0" y="0"/>
            <a:chExt cx="6502400" cy="6477000"/>
          </a:xfrm>
        </p:grpSpPr>
        <p:sp>
          <p:nvSpPr>
            <p:cNvPr id="3" name="Freeform 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00000">
                <a:alpha val="0"/>
              </a:srgbClr>
            </a:solidFill>
            <a:ln w="12700">
              <a:solidFill>
                <a:srgbClr val="000000"/>
              </a:solidFill>
            </a:ln>
          </p:spPr>
        </p:sp>
        <p:sp>
          <p:nvSpPr>
            <p:cNvPr id="4" name="Freeform 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p:spPr>
        </p:sp>
      </p:grpSp>
      <p:grpSp>
        <p:nvGrpSpPr>
          <p:cNvPr id="5" name="Group 5"/>
          <p:cNvGrpSpPr/>
          <p:nvPr/>
        </p:nvGrpSpPr>
        <p:grpSpPr>
          <a:xfrm>
            <a:off x="-152400" y="0"/>
            <a:ext cx="19290357" cy="10287000"/>
            <a:chOff x="0" y="0"/>
            <a:chExt cx="5080588" cy="2709333"/>
          </a:xfrm>
        </p:grpSpPr>
        <p:sp>
          <p:nvSpPr>
            <p:cNvPr id="6" name="Freeform 6"/>
            <p:cNvSpPr/>
            <p:nvPr/>
          </p:nvSpPr>
          <p:spPr>
            <a:xfrm>
              <a:off x="0" y="0"/>
              <a:ext cx="5080588" cy="2709333"/>
            </a:xfrm>
            <a:custGeom>
              <a:avLst/>
              <a:gdLst/>
              <a:ahLst/>
              <a:cxnLst/>
              <a:rect l="l" t="t" r="r" b="b"/>
              <a:pathLst>
                <a:path w="5080588" h="2709333">
                  <a:moveTo>
                    <a:pt x="0" y="0"/>
                  </a:moveTo>
                  <a:lnTo>
                    <a:pt x="5080588" y="0"/>
                  </a:lnTo>
                  <a:lnTo>
                    <a:pt x="5080588" y="2709333"/>
                  </a:lnTo>
                  <a:lnTo>
                    <a:pt x="0" y="2709333"/>
                  </a:lnTo>
                  <a:close/>
                </a:path>
              </a:pathLst>
            </a:custGeom>
            <a:solidFill>
              <a:srgbClr val="5B98BA"/>
            </a:solidFill>
            <a:ln cap="sq">
              <a:noFill/>
              <a:prstDash val="solid"/>
              <a:miter/>
            </a:ln>
          </p:spPr>
        </p:sp>
        <p:sp>
          <p:nvSpPr>
            <p:cNvPr id="7" name="TextBox 7"/>
            <p:cNvSpPr txBox="1"/>
            <p:nvPr/>
          </p:nvSpPr>
          <p:spPr>
            <a:xfrm>
              <a:off x="0" y="-38100"/>
              <a:ext cx="5080588" cy="27474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398912" y="9530041"/>
            <a:ext cx="5889088" cy="756959"/>
            <a:chOff x="0" y="0"/>
            <a:chExt cx="1551036" cy="199364"/>
          </a:xfrm>
        </p:grpSpPr>
        <p:sp>
          <p:nvSpPr>
            <p:cNvPr id="9" name="Freeform 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0" name="TextBox 10"/>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4624014" y="564"/>
            <a:ext cx="9392643" cy="9529477"/>
          </a:xfrm>
          <a:custGeom>
            <a:avLst/>
            <a:gdLst/>
            <a:ahLst/>
            <a:cxnLst/>
            <a:rect l="l" t="t" r="r" b="b"/>
            <a:pathLst>
              <a:path w="9392643" h="9529477">
                <a:moveTo>
                  <a:pt x="0" y="0"/>
                </a:moveTo>
                <a:lnTo>
                  <a:pt x="9392643" y="0"/>
                </a:lnTo>
                <a:lnTo>
                  <a:pt x="9392643" y="9529477"/>
                </a:lnTo>
                <a:lnTo>
                  <a:pt x="0" y="9529477"/>
                </a:lnTo>
                <a:lnTo>
                  <a:pt x="0" y="0"/>
                </a:lnTo>
                <a:close/>
              </a:path>
            </a:pathLst>
          </a:custGeom>
          <a:blipFill>
            <a:blip r:embed="rId3">
              <a:alphaModFix amt="20999"/>
              <a:extLst>
                <a:ext uri="{96DAC541-7B7A-43D3-8B79-37D633B846F1}">
                  <asvg:svgBlip xmlns:asvg="http://schemas.microsoft.com/office/drawing/2016/SVG/main" xmlns="" r:embed="rId4"/>
                </a:ext>
              </a:extLst>
            </a:blip>
            <a:stretch>
              <a:fillRect/>
            </a:stretch>
          </a:blipFill>
        </p:spPr>
      </p:sp>
      <p:sp>
        <p:nvSpPr>
          <p:cNvPr id="15" name="TextBox 15"/>
          <p:cNvSpPr txBox="1"/>
          <p:nvPr/>
        </p:nvSpPr>
        <p:spPr>
          <a:xfrm>
            <a:off x="160940" y="9683399"/>
            <a:ext cx="372070"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Extra Bold"/>
              </a:rPr>
              <a:t>20</a:t>
            </a:r>
          </a:p>
        </p:txBody>
      </p:sp>
      <p:sp>
        <p:nvSpPr>
          <p:cNvPr id="17" name="Rectangle 16"/>
          <p:cNvSpPr/>
          <p:nvPr/>
        </p:nvSpPr>
        <p:spPr>
          <a:xfrm>
            <a:off x="4287661" y="2857500"/>
            <a:ext cx="10342739" cy="4708981"/>
          </a:xfrm>
          <a:prstGeom prst="rect">
            <a:avLst/>
          </a:prstGeom>
          <a:noFill/>
        </p:spPr>
        <p:txBody>
          <a:bodyPr wrap="square" lIns="91440" tIns="45720" rIns="91440" bIns="45720">
            <a:spAutoFit/>
          </a:bodyPr>
          <a:lstStyle/>
          <a:p>
            <a:pPr algn="ctr"/>
            <a:r>
              <a:rPr lang="en-US" sz="150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glow rad="139700">
                    <a:schemeClr val="accent1">
                      <a:satMod val="175000"/>
                      <a:alpha val="40000"/>
                    </a:schemeClr>
                  </a:glow>
                </a:effectLst>
                <a:latin typeface="Bauhaus 93" panose="04030905020B02020C02" pitchFamily="82" charset="0"/>
              </a:rPr>
              <a:t>Thank you ! </a:t>
            </a:r>
            <a:r>
              <a:rPr lang="en-US" sz="150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glow rad="139700">
                    <a:schemeClr val="accent1">
                      <a:satMod val="175000"/>
                      <a:alpha val="40000"/>
                    </a:schemeClr>
                  </a:glow>
                </a:effectLst>
                <a:latin typeface="Bauhaus 93" panose="04030905020B02020C02" pitchFamily="82" charset="0"/>
                <a:sym typeface="Wingdings" panose="05000000000000000000" pitchFamily="2" charset="2"/>
              </a:rPr>
              <a:t></a:t>
            </a:r>
            <a:endParaRPr lang="en-US" sz="15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glow rad="139700">
                  <a:schemeClr val="accent1">
                    <a:satMod val="175000"/>
                    <a:alpha val="40000"/>
                  </a:schemeClr>
                </a:glow>
              </a:effectLst>
              <a:latin typeface="Bauhaus 93" panose="04030905020B02020C02" pitchFamily="82"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8D4EF"/>
        </a:solidFill>
        <a:effectLst/>
      </p:bgPr>
    </p:bg>
    <p:spTree>
      <p:nvGrpSpPr>
        <p:cNvPr id="1" name=""/>
        <p:cNvGrpSpPr/>
        <p:nvPr/>
      </p:nvGrpSpPr>
      <p:grpSpPr>
        <a:xfrm>
          <a:off x="0" y="0"/>
          <a:ext cx="0" cy="0"/>
          <a:chOff x="0" y="0"/>
          <a:chExt cx="0" cy="0"/>
        </a:xfrm>
      </p:grpSpPr>
      <p:sp>
        <p:nvSpPr>
          <p:cNvPr id="3" name="Freeform 3"/>
          <p:cNvSpPr/>
          <p:nvPr/>
        </p:nvSpPr>
        <p:spPr>
          <a:xfrm>
            <a:off x="0" y="6006557"/>
            <a:ext cx="18288000" cy="6906869"/>
          </a:xfrm>
          <a:custGeom>
            <a:avLst/>
            <a:gdLst/>
            <a:ahLst/>
            <a:cxnLst/>
            <a:rect l="l" t="t" r="r" b="b"/>
            <a:pathLst>
              <a:path w="18288000" h="6906869">
                <a:moveTo>
                  <a:pt x="0" y="0"/>
                </a:moveTo>
                <a:lnTo>
                  <a:pt x="18288000" y="0"/>
                </a:lnTo>
                <a:lnTo>
                  <a:pt x="18288000" y="6906869"/>
                </a:lnTo>
                <a:lnTo>
                  <a:pt x="0" y="6906869"/>
                </a:lnTo>
                <a:lnTo>
                  <a:pt x="0" y="0"/>
                </a:lnTo>
                <a:close/>
              </a:path>
            </a:pathLst>
          </a:custGeom>
          <a:blipFill>
            <a:blip r:embed="rId2">
              <a:extLst>
                <a:ext uri="{96DAC541-7B7A-43D3-8B79-37D633B846F1}">
                  <asvg:svgBlip xmlns:asvg="http://schemas.microsoft.com/office/drawing/2016/SVG/main" xmlns="" r:embed="rId5"/>
                </a:ext>
              </a:extLst>
            </a:blip>
            <a:stretch>
              <a:fillRect/>
            </a:stretch>
          </a:blipFill>
        </p:spPr>
      </p:sp>
      <p:grpSp>
        <p:nvGrpSpPr>
          <p:cNvPr id="4" name="Group 4"/>
          <p:cNvGrpSpPr/>
          <p:nvPr/>
        </p:nvGrpSpPr>
        <p:grpSpPr>
          <a:xfrm>
            <a:off x="2180378" y="1505668"/>
            <a:ext cx="14153613" cy="7225360"/>
            <a:chOff x="0" y="0"/>
            <a:chExt cx="3727700" cy="1902975"/>
          </a:xfrm>
        </p:grpSpPr>
        <p:sp>
          <p:nvSpPr>
            <p:cNvPr id="5" name="Freeform 5"/>
            <p:cNvSpPr/>
            <p:nvPr/>
          </p:nvSpPr>
          <p:spPr>
            <a:xfrm>
              <a:off x="0" y="0"/>
              <a:ext cx="3727700" cy="1902975"/>
            </a:xfrm>
            <a:custGeom>
              <a:avLst/>
              <a:gdLst/>
              <a:ahLst/>
              <a:cxnLst/>
              <a:rect l="l" t="t" r="r" b="b"/>
              <a:pathLst>
                <a:path w="3727700" h="1902975">
                  <a:moveTo>
                    <a:pt x="0" y="0"/>
                  </a:moveTo>
                  <a:lnTo>
                    <a:pt x="3727700" y="0"/>
                  </a:lnTo>
                  <a:lnTo>
                    <a:pt x="3727700" y="1902975"/>
                  </a:lnTo>
                  <a:lnTo>
                    <a:pt x="0" y="1902975"/>
                  </a:lnTo>
                  <a:close/>
                </a:path>
              </a:pathLst>
            </a:custGeom>
            <a:solidFill>
              <a:srgbClr val="D3E2EF"/>
            </a:solidFill>
            <a:ln cap="sq">
              <a:noFill/>
              <a:prstDash val="solid"/>
              <a:miter/>
            </a:ln>
          </p:spPr>
        </p:sp>
        <p:sp>
          <p:nvSpPr>
            <p:cNvPr id="6" name="TextBox 6"/>
            <p:cNvSpPr txBox="1"/>
            <p:nvPr/>
          </p:nvSpPr>
          <p:spPr>
            <a:xfrm>
              <a:off x="0" y="-38100"/>
              <a:ext cx="3727700" cy="194107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7" name="Freeform 7"/>
          <p:cNvSpPr/>
          <p:nvPr/>
        </p:nvSpPr>
        <p:spPr>
          <a:xfrm>
            <a:off x="15662198" y="830670"/>
            <a:ext cx="1569439" cy="1838289"/>
          </a:xfrm>
          <a:custGeom>
            <a:avLst/>
            <a:gdLst/>
            <a:ahLst/>
            <a:cxnLst/>
            <a:rect l="l" t="t" r="r" b="b"/>
            <a:pathLst>
              <a:path w="1569439" h="1838289">
                <a:moveTo>
                  <a:pt x="0" y="0"/>
                </a:moveTo>
                <a:lnTo>
                  <a:pt x="1569439" y="0"/>
                </a:lnTo>
                <a:lnTo>
                  <a:pt x="1569439" y="1838289"/>
                </a:lnTo>
                <a:lnTo>
                  <a:pt x="0" y="183828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0" y="7809198"/>
            <a:ext cx="2625802" cy="2477802"/>
          </a:xfrm>
          <a:custGeom>
            <a:avLst/>
            <a:gdLst/>
            <a:ahLst/>
            <a:cxnLst/>
            <a:rect l="l" t="t" r="r" b="b"/>
            <a:pathLst>
              <a:path w="2625802" h="2477802">
                <a:moveTo>
                  <a:pt x="0" y="0"/>
                </a:moveTo>
                <a:lnTo>
                  <a:pt x="2625802" y="0"/>
                </a:lnTo>
                <a:lnTo>
                  <a:pt x="2625802" y="2477802"/>
                </a:lnTo>
                <a:lnTo>
                  <a:pt x="0" y="247780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TextBox 9"/>
          <p:cNvSpPr txBox="1"/>
          <p:nvPr/>
        </p:nvSpPr>
        <p:spPr>
          <a:xfrm>
            <a:off x="4754868" y="1840411"/>
            <a:ext cx="8342460" cy="828548"/>
          </a:xfrm>
          <a:prstGeom prst="rect">
            <a:avLst/>
          </a:prstGeom>
        </p:spPr>
        <p:txBody>
          <a:bodyPr lIns="0" tIns="0" rIns="0" bIns="0" rtlCol="0" anchor="t">
            <a:spAutoFit/>
          </a:bodyPr>
          <a:lstStyle/>
          <a:p>
            <a:pPr marL="0" lvl="0" indent="0" algn="ctr">
              <a:lnSpc>
                <a:spcPts val="6831"/>
              </a:lnSpc>
              <a:spcBef>
                <a:spcPct val="0"/>
              </a:spcBef>
            </a:pPr>
            <a:r>
              <a:rPr lang="en-US" sz="4879" dirty="0">
                <a:solidFill>
                  <a:srgbClr val="051D40"/>
                </a:solidFill>
                <a:latin typeface="Open Sans Extra Bold"/>
              </a:rPr>
              <a:t>Early Diagnosis Is Crucial </a:t>
            </a:r>
          </a:p>
        </p:txBody>
      </p:sp>
      <p:sp>
        <p:nvSpPr>
          <p:cNvPr id="10" name="TextBox 10"/>
          <p:cNvSpPr txBox="1"/>
          <p:nvPr/>
        </p:nvSpPr>
        <p:spPr>
          <a:xfrm>
            <a:off x="2869416" y="3358607"/>
            <a:ext cx="16411968" cy="2143125"/>
          </a:xfrm>
          <a:prstGeom prst="rect">
            <a:avLst/>
          </a:prstGeom>
        </p:spPr>
        <p:txBody>
          <a:bodyPr lIns="0" tIns="0" rIns="0" bIns="0" rtlCol="0" anchor="t">
            <a:spAutoFit/>
          </a:bodyPr>
          <a:lstStyle/>
          <a:p>
            <a:pPr marL="647700" lvl="1" indent="-323850" algn="l">
              <a:lnSpc>
                <a:spcPts val="4200"/>
              </a:lnSpc>
              <a:buFont typeface="Arial"/>
              <a:buChar char="•"/>
            </a:pPr>
            <a:r>
              <a:rPr lang="en-US" sz="3000" spc="-60">
                <a:solidFill>
                  <a:srgbClr val="051D40"/>
                </a:solidFill>
                <a:latin typeface="Poppins"/>
              </a:rPr>
              <a:t>Helps slow disease progression.</a:t>
            </a:r>
          </a:p>
          <a:p>
            <a:pPr marL="647700" lvl="1" indent="-323850" algn="l">
              <a:lnSpc>
                <a:spcPts val="4200"/>
              </a:lnSpc>
              <a:buFont typeface="Arial"/>
              <a:buChar char="•"/>
            </a:pPr>
            <a:r>
              <a:rPr lang="en-US" sz="3000" spc="-60">
                <a:solidFill>
                  <a:srgbClr val="051D40"/>
                </a:solidFill>
                <a:latin typeface="Poppins"/>
              </a:rPr>
              <a:t>Improves quality of life for patients.</a:t>
            </a:r>
          </a:p>
          <a:p>
            <a:pPr marL="647700" lvl="1" indent="-323850" algn="l">
              <a:lnSpc>
                <a:spcPts val="4200"/>
              </a:lnSpc>
              <a:buFont typeface="Arial"/>
              <a:buChar char="•"/>
            </a:pPr>
            <a:r>
              <a:rPr lang="en-US" sz="3000" spc="-60">
                <a:solidFill>
                  <a:srgbClr val="051D40"/>
                </a:solidFill>
                <a:latin typeface="Poppins"/>
              </a:rPr>
              <a:t>Facilitates appropriate treatment.</a:t>
            </a:r>
          </a:p>
          <a:p>
            <a:pPr algn="ctr">
              <a:lnSpc>
                <a:spcPts val="4200"/>
              </a:lnSpc>
            </a:pPr>
            <a:endParaRPr lang="en-US" sz="3000" spc="-60">
              <a:solidFill>
                <a:srgbClr val="051D40"/>
              </a:solidFill>
              <a:latin typeface="Poppins"/>
            </a:endParaRPr>
          </a:p>
        </p:txBody>
      </p:sp>
      <p:sp>
        <p:nvSpPr>
          <p:cNvPr id="11" name="TextBox 11"/>
          <p:cNvSpPr txBox="1"/>
          <p:nvPr/>
        </p:nvSpPr>
        <p:spPr>
          <a:xfrm>
            <a:off x="2513734" y="8270729"/>
            <a:ext cx="186035"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Extra Bold"/>
              </a:rPr>
              <a:t>3</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1111" t="-98240" b="-98240"/>
            </a:stretch>
          </a:blipFill>
        </p:spPr>
      </p:sp>
      <p:grpSp>
        <p:nvGrpSpPr>
          <p:cNvPr id="3" name="Group 3"/>
          <p:cNvGrpSpPr/>
          <p:nvPr/>
        </p:nvGrpSpPr>
        <p:grpSpPr>
          <a:xfrm>
            <a:off x="2100951" y="1446230"/>
            <a:ext cx="14086097" cy="7394539"/>
            <a:chOff x="0" y="0"/>
            <a:chExt cx="3709919" cy="1947533"/>
          </a:xfrm>
        </p:grpSpPr>
        <p:sp>
          <p:nvSpPr>
            <p:cNvPr id="4" name="Freeform 4"/>
            <p:cNvSpPr/>
            <p:nvPr/>
          </p:nvSpPr>
          <p:spPr>
            <a:xfrm>
              <a:off x="0" y="0"/>
              <a:ext cx="3709919" cy="1947533"/>
            </a:xfrm>
            <a:custGeom>
              <a:avLst/>
              <a:gdLst/>
              <a:ahLst/>
              <a:cxnLst/>
              <a:rect l="l" t="t" r="r" b="b"/>
              <a:pathLst>
                <a:path w="3709919" h="1947533">
                  <a:moveTo>
                    <a:pt x="0" y="0"/>
                  </a:moveTo>
                  <a:lnTo>
                    <a:pt x="3709919" y="0"/>
                  </a:lnTo>
                  <a:lnTo>
                    <a:pt x="3709919" y="1947533"/>
                  </a:lnTo>
                  <a:lnTo>
                    <a:pt x="0" y="1947533"/>
                  </a:lnTo>
                  <a:close/>
                </a:path>
              </a:pathLst>
            </a:custGeom>
            <a:solidFill>
              <a:srgbClr val="D3E2EF"/>
            </a:solidFill>
            <a:ln cap="sq">
              <a:noFill/>
              <a:prstDash val="solid"/>
              <a:miter/>
            </a:ln>
          </p:spPr>
        </p:sp>
        <p:sp>
          <p:nvSpPr>
            <p:cNvPr id="5" name="TextBox 5"/>
            <p:cNvSpPr txBox="1"/>
            <p:nvPr/>
          </p:nvSpPr>
          <p:spPr>
            <a:xfrm>
              <a:off x="0" y="-38100"/>
              <a:ext cx="3709919" cy="198563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TextBox 6"/>
          <p:cNvSpPr txBox="1"/>
          <p:nvPr/>
        </p:nvSpPr>
        <p:spPr>
          <a:xfrm>
            <a:off x="4068899" y="2122428"/>
            <a:ext cx="10074002" cy="828548"/>
          </a:xfrm>
          <a:prstGeom prst="rect">
            <a:avLst/>
          </a:prstGeom>
        </p:spPr>
        <p:txBody>
          <a:bodyPr lIns="0" tIns="0" rIns="0" bIns="0" rtlCol="0" anchor="t">
            <a:spAutoFit/>
          </a:bodyPr>
          <a:lstStyle/>
          <a:p>
            <a:pPr marL="0" lvl="0" indent="0" algn="ctr">
              <a:lnSpc>
                <a:spcPts val="6831"/>
              </a:lnSpc>
              <a:spcBef>
                <a:spcPct val="0"/>
              </a:spcBef>
            </a:pPr>
            <a:r>
              <a:rPr lang="en-US" sz="4879">
                <a:solidFill>
                  <a:srgbClr val="051D40"/>
                </a:solidFill>
                <a:latin typeface="Open Sans Extra Bold"/>
              </a:rPr>
              <a:t>Current Preliminary Diagnosis</a:t>
            </a:r>
          </a:p>
        </p:txBody>
      </p:sp>
      <p:sp>
        <p:nvSpPr>
          <p:cNvPr id="7" name="TextBox 7"/>
          <p:cNvSpPr txBox="1"/>
          <p:nvPr/>
        </p:nvSpPr>
        <p:spPr>
          <a:xfrm>
            <a:off x="2191962" y="3289333"/>
            <a:ext cx="13904075" cy="4276725"/>
          </a:xfrm>
          <a:prstGeom prst="rect">
            <a:avLst/>
          </a:prstGeom>
        </p:spPr>
        <p:txBody>
          <a:bodyPr lIns="0" tIns="0" rIns="0" bIns="0" rtlCol="0" anchor="t">
            <a:spAutoFit/>
          </a:bodyPr>
          <a:lstStyle/>
          <a:p>
            <a:pPr marL="647700" lvl="1" indent="-323850" algn="l">
              <a:lnSpc>
                <a:spcPts val="4200"/>
              </a:lnSpc>
              <a:buFont typeface="Arial"/>
              <a:buChar char="•"/>
            </a:pPr>
            <a:r>
              <a:rPr lang="en-US" sz="3000" spc="-60">
                <a:solidFill>
                  <a:srgbClr val="051D40"/>
                </a:solidFill>
                <a:latin typeface="Poppins"/>
              </a:rPr>
              <a:t>Current assessments include quizzes, memory tests, and motor skills evaluations.</a:t>
            </a:r>
          </a:p>
          <a:p>
            <a:pPr marL="647700" lvl="1" indent="-323850" algn="l">
              <a:lnSpc>
                <a:spcPts val="4200"/>
              </a:lnSpc>
              <a:buFont typeface="Arial"/>
              <a:buChar char="•"/>
            </a:pPr>
            <a:r>
              <a:rPr lang="en-US" sz="3000" spc="-60">
                <a:solidFill>
                  <a:srgbClr val="051D40"/>
                </a:solidFill>
                <a:latin typeface="Poppins"/>
              </a:rPr>
              <a:t>Preliminary assessments for AD lack precision.</a:t>
            </a:r>
          </a:p>
          <a:p>
            <a:pPr marL="647700" lvl="1" indent="-323850" algn="l">
              <a:lnSpc>
                <a:spcPts val="4200"/>
              </a:lnSpc>
              <a:buFont typeface="Arial"/>
              <a:buChar char="•"/>
            </a:pPr>
            <a:r>
              <a:rPr lang="en-US" sz="3000" spc="-60">
                <a:solidFill>
                  <a:srgbClr val="051D40"/>
                </a:solidFill>
                <a:latin typeface="Poppins"/>
              </a:rPr>
              <a:t>Additional evaluations often needed for accurate diagnosis.</a:t>
            </a:r>
          </a:p>
          <a:p>
            <a:pPr marL="647700" lvl="1" indent="-323850" algn="l">
              <a:lnSpc>
                <a:spcPts val="4200"/>
              </a:lnSpc>
              <a:buFont typeface="Arial"/>
              <a:buChar char="•"/>
            </a:pPr>
            <a:r>
              <a:rPr lang="en-US" sz="3000" spc="-60">
                <a:solidFill>
                  <a:srgbClr val="051D40"/>
                </a:solidFill>
                <a:latin typeface="Poppins"/>
              </a:rPr>
              <a:t>Current assessments are limited by physical space and fail to accurately mimic daily life.</a:t>
            </a:r>
          </a:p>
          <a:p>
            <a:pPr algn="l">
              <a:lnSpc>
                <a:spcPts val="4200"/>
              </a:lnSpc>
            </a:pPr>
            <a:endParaRPr lang="en-US" sz="3000" spc="-60">
              <a:solidFill>
                <a:srgbClr val="051D40"/>
              </a:solidFill>
              <a:latin typeface="Poppins"/>
            </a:endParaRPr>
          </a:p>
          <a:p>
            <a:pPr algn="l">
              <a:lnSpc>
                <a:spcPts val="4200"/>
              </a:lnSpc>
            </a:pPr>
            <a:endParaRPr lang="en-US" sz="3000" spc="-60">
              <a:solidFill>
                <a:srgbClr val="051D40"/>
              </a:solidFill>
              <a:latin typeface="Poppins"/>
            </a:endParaRPr>
          </a:p>
        </p:txBody>
      </p:sp>
      <p:sp>
        <p:nvSpPr>
          <p:cNvPr id="8" name="TextBox 8"/>
          <p:cNvSpPr txBox="1"/>
          <p:nvPr/>
        </p:nvSpPr>
        <p:spPr>
          <a:xfrm>
            <a:off x="253957" y="9683399"/>
            <a:ext cx="186035"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Extra Bold"/>
              </a:rPr>
              <a:t>4</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5" name="Group 5"/>
          <p:cNvGrpSpPr/>
          <p:nvPr/>
        </p:nvGrpSpPr>
        <p:grpSpPr>
          <a:xfrm>
            <a:off x="14192042" y="7037706"/>
            <a:ext cx="4095958" cy="6159551"/>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5B98BA"/>
            </a:solidFill>
          </p:spPr>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4427972" y="7188845"/>
            <a:ext cx="3624097" cy="3624097"/>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3"/>
              <a:stretch>
                <a:fillRect l="-14308" r="-14308"/>
              </a:stretch>
            </a:blipFill>
          </p:spPr>
        </p:sp>
      </p:grpSp>
      <p:sp>
        <p:nvSpPr>
          <p:cNvPr id="11" name="TextBox 11"/>
          <p:cNvSpPr txBox="1"/>
          <p:nvPr/>
        </p:nvSpPr>
        <p:spPr>
          <a:xfrm>
            <a:off x="7861775" y="446065"/>
            <a:ext cx="2564450" cy="826944"/>
          </a:xfrm>
          <a:prstGeom prst="rect">
            <a:avLst/>
          </a:prstGeom>
        </p:spPr>
        <p:txBody>
          <a:bodyPr lIns="0" tIns="0" rIns="0" bIns="0" rtlCol="0" anchor="t">
            <a:spAutoFit/>
          </a:bodyPr>
          <a:lstStyle/>
          <a:p>
            <a:pPr algn="l">
              <a:lnSpc>
                <a:spcPts val="6835"/>
              </a:lnSpc>
              <a:spcBef>
                <a:spcPct val="0"/>
              </a:spcBef>
            </a:pPr>
            <a:r>
              <a:rPr lang="en-US" sz="4882">
                <a:solidFill>
                  <a:srgbClr val="051D40"/>
                </a:solidFill>
                <a:latin typeface="Open Sans Extra Bold"/>
              </a:rPr>
              <a:t>VR Test</a:t>
            </a:r>
          </a:p>
        </p:txBody>
      </p:sp>
      <p:sp>
        <p:nvSpPr>
          <p:cNvPr id="12" name="TextBox 12"/>
          <p:cNvSpPr txBox="1"/>
          <p:nvPr/>
        </p:nvSpPr>
        <p:spPr>
          <a:xfrm>
            <a:off x="263482" y="9683399"/>
            <a:ext cx="186035"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Extra Bold"/>
              </a:rPr>
              <a:t>5</a:t>
            </a:r>
          </a:p>
        </p:txBody>
      </p:sp>
      <p:sp>
        <p:nvSpPr>
          <p:cNvPr id="13" name="Freeform 13"/>
          <p:cNvSpPr/>
          <p:nvPr/>
        </p:nvSpPr>
        <p:spPr>
          <a:xfrm>
            <a:off x="-408678" y="6221344"/>
            <a:ext cx="3509680" cy="3509680"/>
          </a:xfrm>
          <a:custGeom>
            <a:avLst/>
            <a:gdLst/>
            <a:ahLst/>
            <a:cxnLst/>
            <a:rect l="l" t="t" r="r" b="b"/>
            <a:pathLst>
              <a:path w="3509680" h="3509680">
                <a:moveTo>
                  <a:pt x="0" y="0"/>
                </a:moveTo>
                <a:lnTo>
                  <a:pt x="3509680" y="0"/>
                </a:lnTo>
                <a:lnTo>
                  <a:pt x="3509680" y="3509680"/>
                </a:lnTo>
                <a:lnTo>
                  <a:pt x="0" y="3509680"/>
                </a:lnTo>
                <a:lnTo>
                  <a:pt x="0" y="0"/>
                </a:lnTo>
                <a:close/>
              </a:path>
            </a:pathLst>
          </a:custGeom>
          <a:blipFill>
            <a:blip r:embed="rId4"/>
            <a:stretch>
              <a:fillRect/>
            </a:stretch>
          </a:blipFill>
        </p:spPr>
      </p:sp>
      <p:sp>
        <p:nvSpPr>
          <p:cNvPr id="14" name="TextBox 14"/>
          <p:cNvSpPr txBox="1"/>
          <p:nvPr/>
        </p:nvSpPr>
        <p:spPr>
          <a:xfrm>
            <a:off x="2048718" y="1792738"/>
            <a:ext cx="15210582" cy="5876925"/>
          </a:xfrm>
          <a:prstGeom prst="rect">
            <a:avLst/>
          </a:prstGeom>
        </p:spPr>
        <p:txBody>
          <a:bodyPr lIns="0" tIns="0" rIns="0" bIns="0" rtlCol="0" anchor="t">
            <a:spAutoFit/>
          </a:bodyPr>
          <a:lstStyle/>
          <a:p>
            <a:pPr marL="647700" lvl="1" indent="-323850" algn="l">
              <a:lnSpc>
                <a:spcPts val="4200"/>
              </a:lnSpc>
              <a:buFont typeface="Arial"/>
              <a:buChar char="•"/>
            </a:pPr>
            <a:r>
              <a:rPr lang="en-US" sz="3000" spc="-60">
                <a:solidFill>
                  <a:srgbClr val="051D40"/>
                </a:solidFill>
                <a:latin typeface="Poppins"/>
              </a:rPr>
              <a:t>VR technology can effectively simulate reality.</a:t>
            </a:r>
          </a:p>
          <a:p>
            <a:pPr marL="647700" lvl="1" indent="-323850" algn="l">
              <a:lnSpc>
                <a:spcPts val="4200"/>
              </a:lnSpc>
              <a:buFont typeface="Arial"/>
              <a:buChar char="•"/>
            </a:pPr>
            <a:r>
              <a:rPr lang="en-US" sz="3000" spc="-60">
                <a:solidFill>
                  <a:srgbClr val="051D40"/>
                </a:solidFill>
                <a:latin typeface="Poppins"/>
              </a:rPr>
              <a:t>VR assessments are proven successful in preliminary AD diagnosis.</a:t>
            </a:r>
          </a:p>
          <a:p>
            <a:pPr marL="647700" lvl="1" indent="-323850" algn="l">
              <a:lnSpc>
                <a:spcPts val="4200"/>
              </a:lnSpc>
              <a:buFont typeface="Arial"/>
              <a:buChar char="•"/>
            </a:pPr>
            <a:r>
              <a:rPr lang="en-US" sz="3000" spc="-60">
                <a:solidFill>
                  <a:srgbClr val="051D40"/>
                </a:solidFill>
                <a:latin typeface="Poppins"/>
              </a:rPr>
              <a:t>Additional assessment for diagnose.</a:t>
            </a:r>
          </a:p>
          <a:p>
            <a:pPr marL="647700" lvl="1" indent="-323850" algn="l">
              <a:lnSpc>
                <a:spcPts val="4200"/>
              </a:lnSpc>
              <a:buFont typeface="Arial"/>
              <a:buChar char="•"/>
            </a:pPr>
            <a:r>
              <a:rPr lang="en-US" sz="3000" spc="-60">
                <a:solidFill>
                  <a:srgbClr val="051D40"/>
                </a:solidFill>
                <a:latin typeface="Poppins"/>
              </a:rPr>
              <a:t>Simulate the routine functionalities.</a:t>
            </a:r>
          </a:p>
          <a:p>
            <a:pPr marL="647700" lvl="1" indent="-323850" algn="l">
              <a:lnSpc>
                <a:spcPts val="4200"/>
              </a:lnSpc>
              <a:buFont typeface="Arial"/>
              <a:buChar char="•"/>
            </a:pPr>
            <a:r>
              <a:rPr lang="en-US" sz="3000" spc="-60">
                <a:solidFill>
                  <a:srgbClr val="051D40"/>
                </a:solidFill>
                <a:latin typeface="Poppins"/>
              </a:rPr>
              <a:t>Aims to improve accuracy.</a:t>
            </a:r>
          </a:p>
          <a:p>
            <a:pPr algn="l">
              <a:lnSpc>
                <a:spcPts val="4200"/>
              </a:lnSpc>
            </a:pPr>
            <a:endParaRPr lang="en-US" sz="3000" spc="-60">
              <a:solidFill>
                <a:srgbClr val="051D40"/>
              </a:solidFill>
              <a:latin typeface="Poppins"/>
            </a:endParaRPr>
          </a:p>
          <a:p>
            <a:pPr algn="l">
              <a:lnSpc>
                <a:spcPts val="4200"/>
              </a:lnSpc>
            </a:pPr>
            <a:endParaRPr lang="en-US" sz="3000" spc="-60">
              <a:solidFill>
                <a:srgbClr val="051D40"/>
              </a:solidFill>
              <a:latin typeface="Poppins"/>
            </a:endParaRPr>
          </a:p>
          <a:p>
            <a:pPr algn="l">
              <a:lnSpc>
                <a:spcPts val="4200"/>
              </a:lnSpc>
            </a:pPr>
            <a:endParaRPr lang="en-US" sz="3000" spc="-60">
              <a:solidFill>
                <a:srgbClr val="051D40"/>
              </a:solidFill>
              <a:latin typeface="Poppins"/>
            </a:endParaRPr>
          </a:p>
          <a:p>
            <a:pPr algn="l">
              <a:lnSpc>
                <a:spcPts val="4200"/>
              </a:lnSpc>
            </a:pPr>
            <a:endParaRPr lang="en-US" sz="3000" spc="-60">
              <a:solidFill>
                <a:srgbClr val="051D40"/>
              </a:solidFill>
              <a:latin typeface="Poppins"/>
            </a:endParaRPr>
          </a:p>
          <a:p>
            <a:pPr algn="l">
              <a:lnSpc>
                <a:spcPts val="4200"/>
              </a:lnSpc>
            </a:pPr>
            <a:endParaRPr lang="en-US" sz="3000" spc="-60">
              <a:solidFill>
                <a:srgbClr val="051D40"/>
              </a:solidFill>
              <a:latin typeface="Poppins"/>
            </a:endParaRPr>
          </a:p>
          <a:p>
            <a:pPr marL="0" lvl="0" indent="0" algn="l">
              <a:lnSpc>
                <a:spcPts val="4200"/>
              </a:lnSpc>
              <a:spcBef>
                <a:spcPct val="0"/>
              </a:spcBef>
            </a:pPr>
            <a:endParaRPr lang="en-US" sz="3000" spc="-60">
              <a:solidFill>
                <a:srgbClr val="051D40"/>
              </a:solidFill>
              <a:latin typeface="Poppins"/>
            </a:endParaRPr>
          </a:p>
        </p:txBody>
      </p:sp>
      <p:grpSp>
        <p:nvGrpSpPr>
          <p:cNvPr id="15" name="Group 3"/>
          <p:cNvGrpSpPr/>
          <p:nvPr/>
        </p:nvGrpSpPr>
        <p:grpSpPr>
          <a:xfrm>
            <a:off x="-1342109" y="-1379670"/>
            <a:ext cx="3564204" cy="3564204"/>
            <a:chOff x="0" y="0"/>
            <a:chExt cx="812800" cy="812800"/>
          </a:xfrm>
        </p:grpSpPr>
        <p:sp>
          <p:nvSpPr>
            <p:cNvPr id="16"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17"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TextBox 5"/>
          <p:cNvSpPr txBox="1"/>
          <p:nvPr/>
        </p:nvSpPr>
        <p:spPr>
          <a:xfrm>
            <a:off x="1875435" y="1895475"/>
            <a:ext cx="15746807" cy="6943725"/>
          </a:xfrm>
          <a:prstGeom prst="rect">
            <a:avLst/>
          </a:prstGeom>
        </p:spPr>
        <p:txBody>
          <a:bodyPr lIns="0" tIns="0" rIns="0" bIns="0" rtlCol="0" anchor="t">
            <a:spAutoFit/>
          </a:bodyPr>
          <a:lstStyle/>
          <a:p>
            <a:pPr marL="647700" lvl="1" indent="-323850" algn="l">
              <a:lnSpc>
                <a:spcPts val="4200"/>
              </a:lnSpc>
              <a:buFont typeface="Arial"/>
              <a:buChar char="•"/>
            </a:pPr>
            <a:r>
              <a:rPr lang="en-US" sz="3000" spc="-60">
                <a:solidFill>
                  <a:srgbClr val="051D40"/>
                </a:solidFill>
                <a:latin typeface="Poppins"/>
              </a:rPr>
              <a:t>Supermarket VR test aims to assess cognitive function in a realistic environment.</a:t>
            </a:r>
          </a:p>
          <a:p>
            <a:pPr marL="647700" lvl="1" indent="-323850" algn="l">
              <a:lnSpc>
                <a:spcPts val="4200"/>
              </a:lnSpc>
              <a:buFont typeface="Arial"/>
              <a:buChar char="•"/>
            </a:pPr>
            <a:r>
              <a:rPr lang="en-US" sz="3000" spc="-60">
                <a:solidFill>
                  <a:srgbClr val="051D40"/>
                </a:solidFill>
                <a:latin typeface="Poppins"/>
              </a:rPr>
              <a:t>Participants navigate virtual supermarkets, completing tasks akin to real-life shopping.</a:t>
            </a:r>
          </a:p>
          <a:p>
            <a:pPr marL="647700" lvl="1" indent="-323850" algn="l">
              <a:lnSpc>
                <a:spcPts val="4200"/>
              </a:lnSpc>
              <a:buFont typeface="Arial"/>
              <a:buChar char="•"/>
            </a:pPr>
            <a:r>
              <a:rPr lang="en-US" sz="3000" spc="-60">
                <a:solidFill>
                  <a:srgbClr val="051D40"/>
                </a:solidFill>
                <a:latin typeface="Poppins"/>
              </a:rPr>
              <a:t>Test evaluates spatial navigation that differ AD and other dementia diseases.</a:t>
            </a:r>
          </a:p>
          <a:p>
            <a:pPr marL="647700" lvl="1" indent="-323850" algn="l">
              <a:lnSpc>
                <a:spcPts val="4200"/>
              </a:lnSpc>
              <a:buFont typeface="Arial"/>
              <a:buChar char="•"/>
            </a:pPr>
            <a:r>
              <a:rPr lang="en-US" sz="3000" spc="-60">
                <a:solidFill>
                  <a:srgbClr val="051D40"/>
                </a:solidFill>
                <a:latin typeface="Poppins"/>
              </a:rPr>
              <a:t>Got few versions. proven as a good AD diagnose.</a:t>
            </a:r>
          </a:p>
          <a:p>
            <a:pPr marL="647700" lvl="1" indent="-323850" algn="l">
              <a:lnSpc>
                <a:spcPts val="4200"/>
              </a:lnSpc>
              <a:buFont typeface="Arial"/>
              <a:buChar char="•"/>
            </a:pPr>
            <a:r>
              <a:rPr lang="en-US" sz="3000" spc="-60">
                <a:solidFill>
                  <a:srgbClr val="051D40"/>
                </a:solidFill>
                <a:latin typeface="Poppins"/>
              </a:rPr>
              <a:t>The subject watches several short videos and is required to replicate the route.</a:t>
            </a:r>
          </a:p>
          <a:p>
            <a:pPr marL="647700" lvl="1" indent="-323850" algn="l">
              <a:lnSpc>
                <a:spcPts val="4200"/>
              </a:lnSpc>
              <a:buFont typeface="Arial"/>
              <a:buChar char="•"/>
            </a:pPr>
            <a:r>
              <a:rPr lang="en-US" sz="3000" spc="-60">
                <a:solidFill>
                  <a:srgbClr val="051D40"/>
                </a:solidFill>
                <a:latin typeface="Poppins"/>
              </a:rPr>
              <a:t>Customized VST in aim to simulate better the israeli envirment.</a:t>
            </a:r>
          </a:p>
          <a:p>
            <a:pPr algn="l">
              <a:lnSpc>
                <a:spcPts val="4200"/>
              </a:lnSpc>
            </a:pPr>
            <a:endParaRPr lang="en-US" sz="3000" spc="-60">
              <a:solidFill>
                <a:srgbClr val="051D40"/>
              </a:solidFill>
              <a:latin typeface="Poppins"/>
            </a:endParaRPr>
          </a:p>
          <a:p>
            <a:pPr algn="l">
              <a:lnSpc>
                <a:spcPts val="4200"/>
              </a:lnSpc>
            </a:pPr>
            <a:endParaRPr lang="en-US" sz="3000" spc="-60">
              <a:solidFill>
                <a:srgbClr val="051D40"/>
              </a:solidFill>
              <a:latin typeface="Poppins"/>
            </a:endParaRPr>
          </a:p>
          <a:p>
            <a:pPr algn="l">
              <a:lnSpc>
                <a:spcPts val="4200"/>
              </a:lnSpc>
            </a:pPr>
            <a:endParaRPr lang="en-US" sz="3000" spc="-60">
              <a:solidFill>
                <a:srgbClr val="051D40"/>
              </a:solidFill>
              <a:latin typeface="Poppins"/>
            </a:endParaRPr>
          </a:p>
          <a:p>
            <a:pPr algn="l">
              <a:lnSpc>
                <a:spcPts val="4200"/>
              </a:lnSpc>
            </a:pPr>
            <a:endParaRPr lang="en-US" sz="3000" spc="-60">
              <a:solidFill>
                <a:srgbClr val="051D40"/>
              </a:solidFill>
              <a:latin typeface="Poppins"/>
            </a:endParaRPr>
          </a:p>
          <a:p>
            <a:pPr algn="l">
              <a:lnSpc>
                <a:spcPts val="4200"/>
              </a:lnSpc>
            </a:pPr>
            <a:endParaRPr lang="en-US" sz="3000" spc="-60">
              <a:solidFill>
                <a:srgbClr val="051D40"/>
              </a:solidFill>
              <a:latin typeface="Poppins"/>
            </a:endParaRPr>
          </a:p>
          <a:p>
            <a:pPr marL="0" lvl="0" indent="0" algn="l">
              <a:lnSpc>
                <a:spcPts val="4200"/>
              </a:lnSpc>
              <a:spcBef>
                <a:spcPct val="0"/>
              </a:spcBef>
            </a:pPr>
            <a:endParaRPr lang="en-US" sz="3000" spc="-60">
              <a:solidFill>
                <a:srgbClr val="051D40"/>
              </a:solidFill>
              <a:latin typeface="Poppins"/>
            </a:endParaRPr>
          </a:p>
        </p:txBody>
      </p:sp>
      <p:sp>
        <p:nvSpPr>
          <p:cNvPr id="6" name="TextBox 6"/>
          <p:cNvSpPr txBox="1"/>
          <p:nvPr/>
        </p:nvSpPr>
        <p:spPr>
          <a:xfrm>
            <a:off x="3286205" y="571594"/>
            <a:ext cx="11677490" cy="828487"/>
          </a:xfrm>
          <a:prstGeom prst="rect">
            <a:avLst/>
          </a:prstGeom>
        </p:spPr>
        <p:txBody>
          <a:bodyPr lIns="0" tIns="0" rIns="0" bIns="0" rtlCol="0" anchor="t">
            <a:spAutoFit/>
          </a:bodyPr>
          <a:lstStyle/>
          <a:p>
            <a:pPr algn="ctr">
              <a:lnSpc>
                <a:spcPts val="6835"/>
              </a:lnSpc>
              <a:spcBef>
                <a:spcPct val="0"/>
              </a:spcBef>
            </a:pPr>
            <a:r>
              <a:rPr lang="en-US" sz="4882">
                <a:solidFill>
                  <a:srgbClr val="051D40"/>
                </a:solidFill>
                <a:latin typeface="Open Sans Extra Bold"/>
              </a:rPr>
              <a:t>The Virtual Supermarket Test (VST)</a:t>
            </a:r>
          </a:p>
        </p:txBody>
      </p:sp>
      <p:sp>
        <p:nvSpPr>
          <p:cNvPr id="7" name="Freeform 7"/>
          <p:cNvSpPr/>
          <p:nvPr/>
        </p:nvSpPr>
        <p:spPr>
          <a:xfrm>
            <a:off x="4758126" y="5783771"/>
            <a:ext cx="7963157" cy="4503229"/>
          </a:xfrm>
          <a:custGeom>
            <a:avLst/>
            <a:gdLst/>
            <a:ahLst/>
            <a:cxnLst/>
            <a:rect l="l" t="t" r="r" b="b"/>
            <a:pathLst>
              <a:path w="7963157" h="4503229">
                <a:moveTo>
                  <a:pt x="0" y="0"/>
                </a:moveTo>
                <a:lnTo>
                  <a:pt x="7963157" y="0"/>
                </a:lnTo>
                <a:lnTo>
                  <a:pt x="7963157" y="4503229"/>
                </a:lnTo>
                <a:lnTo>
                  <a:pt x="0" y="4503229"/>
                </a:lnTo>
                <a:lnTo>
                  <a:pt x="0" y="0"/>
                </a:lnTo>
                <a:close/>
              </a:path>
            </a:pathLst>
          </a:custGeom>
          <a:blipFill>
            <a:blip r:embed="rId2"/>
            <a:stretch>
              <a:fillRect/>
            </a:stretch>
          </a:blipFill>
        </p:spPr>
      </p:sp>
      <p:sp>
        <p:nvSpPr>
          <p:cNvPr id="8" name="TextBox 8"/>
          <p:cNvSpPr txBox="1"/>
          <p:nvPr/>
        </p:nvSpPr>
        <p:spPr>
          <a:xfrm>
            <a:off x="244432" y="9683399"/>
            <a:ext cx="186035"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Extra Bold"/>
              </a:rPr>
              <a:t>6</a:t>
            </a:r>
          </a:p>
        </p:txBody>
      </p:sp>
      <p:grpSp>
        <p:nvGrpSpPr>
          <p:cNvPr id="9" name="Group 3"/>
          <p:cNvGrpSpPr/>
          <p:nvPr/>
        </p:nvGrpSpPr>
        <p:grpSpPr>
          <a:xfrm>
            <a:off x="-1342109" y="-1379670"/>
            <a:ext cx="3564204" cy="3564204"/>
            <a:chOff x="0" y="0"/>
            <a:chExt cx="812800" cy="812800"/>
          </a:xfrm>
        </p:grpSpPr>
        <p:sp>
          <p:nvSpPr>
            <p:cNvPr id="10"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11"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5963794" y="701467"/>
            <a:ext cx="5296332" cy="828548"/>
          </a:xfrm>
          <a:prstGeom prst="rect">
            <a:avLst/>
          </a:prstGeom>
        </p:spPr>
        <p:txBody>
          <a:bodyPr lIns="0" tIns="0" rIns="0" bIns="0" rtlCol="0" anchor="t">
            <a:spAutoFit/>
          </a:bodyPr>
          <a:lstStyle/>
          <a:p>
            <a:pPr marL="0" lvl="0" indent="0" algn="l">
              <a:lnSpc>
                <a:spcPts val="6832"/>
              </a:lnSpc>
              <a:spcBef>
                <a:spcPct val="0"/>
              </a:spcBef>
            </a:pPr>
            <a:r>
              <a:rPr lang="en-US" sz="4880">
                <a:solidFill>
                  <a:srgbClr val="051D40"/>
                </a:solidFill>
                <a:latin typeface="Open Sans Extra Bold"/>
              </a:rPr>
              <a:t>Quick Summary</a:t>
            </a:r>
          </a:p>
        </p:txBody>
      </p:sp>
      <p:grpSp>
        <p:nvGrpSpPr>
          <p:cNvPr id="3" name="Group 3"/>
          <p:cNvGrpSpPr/>
          <p:nvPr/>
        </p:nvGrpSpPr>
        <p:grpSpPr>
          <a:xfrm>
            <a:off x="-1342109" y="-1379670"/>
            <a:ext cx="3564204" cy="356420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3642943" y="6950116"/>
            <a:ext cx="11402164" cy="711357"/>
          </a:xfrm>
          <a:custGeom>
            <a:avLst/>
            <a:gdLst/>
            <a:ahLst/>
            <a:cxnLst/>
            <a:rect l="l" t="t" r="r" b="b"/>
            <a:pathLst>
              <a:path w="11402164" h="711357">
                <a:moveTo>
                  <a:pt x="0" y="0"/>
                </a:moveTo>
                <a:lnTo>
                  <a:pt x="11402164" y="0"/>
                </a:lnTo>
                <a:lnTo>
                  <a:pt x="11402164" y="711357"/>
                </a:lnTo>
                <a:lnTo>
                  <a:pt x="0" y="711357"/>
                </a:lnTo>
                <a:lnTo>
                  <a:pt x="0" y="0"/>
                </a:lnTo>
                <a:close/>
              </a:path>
            </a:pathLst>
          </a:custGeom>
          <a:blipFill>
            <a:blip r:embed="rId3"/>
            <a:stretch>
              <a:fillRect t="-216567"/>
            </a:stretch>
          </a:blipFill>
        </p:spPr>
      </p:sp>
      <p:grpSp>
        <p:nvGrpSpPr>
          <p:cNvPr id="7" name="Group 7"/>
          <p:cNvGrpSpPr/>
          <p:nvPr/>
        </p:nvGrpSpPr>
        <p:grpSpPr>
          <a:xfrm>
            <a:off x="1021063" y="4414374"/>
            <a:ext cx="15622349" cy="2535742"/>
            <a:chOff x="0" y="0"/>
            <a:chExt cx="4114528" cy="667850"/>
          </a:xfrm>
        </p:grpSpPr>
        <p:sp>
          <p:nvSpPr>
            <p:cNvPr id="8" name="Freeform 8"/>
            <p:cNvSpPr/>
            <p:nvPr/>
          </p:nvSpPr>
          <p:spPr>
            <a:xfrm>
              <a:off x="0" y="0"/>
              <a:ext cx="4114528" cy="667850"/>
            </a:xfrm>
            <a:custGeom>
              <a:avLst/>
              <a:gdLst/>
              <a:ahLst/>
              <a:cxnLst/>
              <a:rect l="l" t="t" r="r" b="b"/>
              <a:pathLst>
                <a:path w="4114528" h="667850">
                  <a:moveTo>
                    <a:pt x="6938" y="0"/>
                  </a:moveTo>
                  <a:lnTo>
                    <a:pt x="4107590" y="0"/>
                  </a:lnTo>
                  <a:cubicBezTo>
                    <a:pt x="4111422" y="0"/>
                    <a:pt x="4114528" y="3106"/>
                    <a:pt x="4114528" y="6938"/>
                  </a:cubicBezTo>
                  <a:lnTo>
                    <a:pt x="4114528" y="660912"/>
                  </a:lnTo>
                  <a:cubicBezTo>
                    <a:pt x="4114528" y="664743"/>
                    <a:pt x="4111422" y="667850"/>
                    <a:pt x="4107590" y="667850"/>
                  </a:cubicBezTo>
                  <a:lnTo>
                    <a:pt x="6938" y="667850"/>
                  </a:lnTo>
                  <a:cubicBezTo>
                    <a:pt x="3106" y="667850"/>
                    <a:pt x="0" y="664743"/>
                    <a:pt x="0" y="660912"/>
                  </a:cubicBezTo>
                  <a:lnTo>
                    <a:pt x="0" y="6938"/>
                  </a:lnTo>
                  <a:cubicBezTo>
                    <a:pt x="0" y="3106"/>
                    <a:pt x="3106" y="0"/>
                    <a:pt x="6938" y="0"/>
                  </a:cubicBezTo>
                  <a:close/>
                </a:path>
              </a:pathLst>
            </a:custGeom>
            <a:solidFill>
              <a:srgbClr val="5B98BA"/>
            </a:solidFill>
          </p:spPr>
        </p:sp>
        <p:sp>
          <p:nvSpPr>
            <p:cNvPr id="9" name="TextBox 9"/>
            <p:cNvSpPr txBox="1"/>
            <p:nvPr/>
          </p:nvSpPr>
          <p:spPr>
            <a:xfrm>
              <a:off x="0" y="-38100"/>
              <a:ext cx="4114528" cy="70595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5755452" y="3520740"/>
            <a:ext cx="2856508" cy="1438663"/>
            <a:chOff x="0" y="0"/>
            <a:chExt cx="1044119" cy="525864"/>
          </a:xfrm>
        </p:grpSpPr>
        <p:sp>
          <p:nvSpPr>
            <p:cNvPr id="11" name="Freeform 11"/>
            <p:cNvSpPr/>
            <p:nvPr/>
          </p:nvSpPr>
          <p:spPr>
            <a:xfrm>
              <a:off x="0" y="0"/>
              <a:ext cx="1044119" cy="525864"/>
            </a:xfrm>
            <a:custGeom>
              <a:avLst/>
              <a:gdLst/>
              <a:ahLst/>
              <a:cxnLst/>
              <a:rect l="l" t="t" r="r" b="b"/>
              <a:pathLst>
                <a:path w="1044119" h="525864">
                  <a:moveTo>
                    <a:pt x="124673" y="0"/>
                  </a:moveTo>
                  <a:lnTo>
                    <a:pt x="919446" y="0"/>
                  </a:lnTo>
                  <a:cubicBezTo>
                    <a:pt x="952512" y="0"/>
                    <a:pt x="984223" y="13135"/>
                    <a:pt x="1007603" y="36516"/>
                  </a:cubicBezTo>
                  <a:cubicBezTo>
                    <a:pt x="1030984" y="59896"/>
                    <a:pt x="1044119" y="91607"/>
                    <a:pt x="1044119" y="124673"/>
                  </a:cubicBezTo>
                  <a:lnTo>
                    <a:pt x="1044119" y="401191"/>
                  </a:lnTo>
                  <a:cubicBezTo>
                    <a:pt x="1044119" y="434257"/>
                    <a:pt x="1030984" y="465968"/>
                    <a:pt x="1007603" y="489348"/>
                  </a:cubicBezTo>
                  <a:cubicBezTo>
                    <a:pt x="984223" y="512729"/>
                    <a:pt x="952512" y="525864"/>
                    <a:pt x="919446" y="525864"/>
                  </a:cubicBezTo>
                  <a:lnTo>
                    <a:pt x="124673" y="525864"/>
                  </a:lnTo>
                  <a:cubicBezTo>
                    <a:pt x="91607" y="525864"/>
                    <a:pt x="59896" y="512729"/>
                    <a:pt x="36516" y="489348"/>
                  </a:cubicBezTo>
                  <a:cubicBezTo>
                    <a:pt x="13135" y="465968"/>
                    <a:pt x="0" y="434257"/>
                    <a:pt x="0" y="401191"/>
                  </a:cubicBezTo>
                  <a:lnTo>
                    <a:pt x="0" y="124673"/>
                  </a:lnTo>
                  <a:cubicBezTo>
                    <a:pt x="0" y="91607"/>
                    <a:pt x="13135" y="59896"/>
                    <a:pt x="36516" y="36516"/>
                  </a:cubicBezTo>
                  <a:cubicBezTo>
                    <a:pt x="59896" y="13135"/>
                    <a:pt x="91607" y="0"/>
                    <a:pt x="124673" y="0"/>
                  </a:cubicBezTo>
                  <a:close/>
                </a:path>
              </a:pathLst>
            </a:custGeom>
            <a:solidFill>
              <a:srgbClr val="48AFE8"/>
            </a:solidFill>
            <a:ln cap="rnd">
              <a:noFill/>
              <a:prstDash val="solid"/>
              <a:round/>
            </a:ln>
          </p:spPr>
        </p:sp>
        <p:sp>
          <p:nvSpPr>
            <p:cNvPr id="12" name="TextBox 12"/>
            <p:cNvSpPr txBox="1"/>
            <p:nvPr/>
          </p:nvSpPr>
          <p:spPr>
            <a:xfrm>
              <a:off x="0" y="-66675"/>
              <a:ext cx="1044119" cy="592539"/>
            </a:xfrm>
            <a:prstGeom prst="rect">
              <a:avLst/>
            </a:prstGeom>
          </p:spPr>
          <p:txBody>
            <a:bodyPr lIns="0" tIns="0" rIns="0" bIns="0" rtlCol="0" anchor="ctr"/>
            <a:lstStyle/>
            <a:p>
              <a:pPr algn="ctr">
                <a:lnSpc>
                  <a:spcPts val="3499"/>
                </a:lnSpc>
                <a:spcBef>
                  <a:spcPct val="0"/>
                </a:spcBef>
              </a:pPr>
              <a:r>
                <a:rPr lang="en-US" sz="2499">
                  <a:solidFill>
                    <a:srgbClr val="000000"/>
                  </a:solidFill>
                  <a:latin typeface="Poppins Bold"/>
                </a:rPr>
                <a:t>Hard to Diagnose</a:t>
              </a:r>
            </a:p>
          </p:txBody>
        </p:sp>
      </p:grpSp>
      <p:grpSp>
        <p:nvGrpSpPr>
          <p:cNvPr id="13" name="Group 13"/>
          <p:cNvGrpSpPr/>
          <p:nvPr/>
        </p:nvGrpSpPr>
        <p:grpSpPr>
          <a:xfrm>
            <a:off x="9655090" y="3546115"/>
            <a:ext cx="2670160" cy="1413287"/>
            <a:chOff x="0" y="0"/>
            <a:chExt cx="976004" cy="516589"/>
          </a:xfrm>
        </p:grpSpPr>
        <p:sp>
          <p:nvSpPr>
            <p:cNvPr id="14" name="Freeform 14"/>
            <p:cNvSpPr/>
            <p:nvPr/>
          </p:nvSpPr>
          <p:spPr>
            <a:xfrm>
              <a:off x="0" y="0"/>
              <a:ext cx="976004" cy="516589"/>
            </a:xfrm>
            <a:custGeom>
              <a:avLst/>
              <a:gdLst/>
              <a:ahLst/>
              <a:cxnLst/>
              <a:rect l="l" t="t" r="r" b="b"/>
              <a:pathLst>
                <a:path w="976004" h="516589">
                  <a:moveTo>
                    <a:pt x="133373" y="0"/>
                  </a:moveTo>
                  <a:lnTo>
                    <a:pt x="842631" y="0"/>
                  </a:lnTo>
                  <a:cubicBezTo>
                    <a:pt x="878004" y="0"/>
                    <a:pt x="911928" y="14052"/>
                    <a:pt x="936940" y="39064"/>
                  </a:cubicBezTo>
                  <a:cubicBezTo>
                    <a:pt x="961953" y="64077"/>
                    <a:pt x="976004" y="98001"/>
                    <a:pt x="976004" y="133373"/>
                  </a:cubicBezTo>
                  <a:lnTo>
                    <a:pt x="976004" y="383215"/>
                  </a:lnTo>
                  <a:cubicBezTo>
                    <a:pt x="976004" y="456876"/>
                    <a:pt x="916291" y="516589"/>
                    <a:pt x="842631" y="516589"/>
                  </a:cubicBezTo>
                  <a:lnTo>
                    <a:pt x="133373" y="516589"/>
                  </a:lnTo>
                  <a:cubicBezTo>
                    <a:pt x="59713" y="516589"/>
                    <a:pt x="0" y="456876"/>
                    <a:pt x="0" y="383215"/>
                  </a:cubicBezTo>
                  <a:lnTo>
                    <a:pt x="0" y="133373"/>
                  </a:lnTo>
                  <a:cubicBezTo>
                    <a:pt x="0" y="59713"/>
                    <a:pt x="59713" y="0"/>
                    <a:pt x="133373" y="0"/>
                  </a:cubicBezTo>
                  <a:close/>
                </a:path>
              </a:pathLst>
            </a:custGeom>
            <a:solidFill>
              <a:srgbClr val="48AFE8"/>
            </a:solidFill>
            <a:ln cap="rnd">
              <a:noFill/>
              <a:prstDash val="solid"/>
              <a:round/>
            </a:ln>
          </p:spPr>
        </p:sp>
        <p:sp>
          <p:nvSpPr>
            <p:cNvPr id="15" name="TextBox 15"/>
            <p:cNvSpPr txBox="1"/>
            <p:nvPr/>
          </p:nvSpPr>
          <p:spPr>
            <a:xfrm>
              <a:off x="0" y="-66675"/>
              <a:ext cx="976004" cy="583264"/>
            </a:xfrm>
            <a:prstGeom prst="rect">
              <a:avLst/>
            </a:prstGeom>
          </p:spPr>
          <p:txBody>
            <a:bodyPr lIns="0" tIns="0" rIns="0" bIns="0" rtlCol="0" anchor="ctr"/>
            <a:lstStyle/>
            <a:p>
              <a:pPr marL="0" lvl="0" indent="0" algn="ctr">
                <a:lnSpc>
                  <a:spcPts val="3620"/>
                </a:lnSpc>
                <a:spcBef>
                  <a:spcPct val="0"/>
                </a:spcBef>
              </a:pPr>
              <a:r>
                <a:rPr lang="en-US" sz="2586">
                  <a:solidFill>
                    <a:srgbClr val="000000"/>
                  </a:solidFill>
                  <a:latin typeface="Poppins Bold"/>
                </a:rPr>
                <a:t>VR assessments</a:t>
              </a:r>
            </a:p>
          </p:txBody>
        </p:sp>
      </p:grpSp>
      <p:sp>
        <p:nvSpPr>
          <p:cNvPr id="16" name="TextBox 16"/>
          <p:cNvSpPr txBox="1"/>
          <p:nvPr/>
        </p:nvSpPr>
        <p:spPr>
          <a:xfrm>
            <a:off x="1541208" y="5101220"/>
            <a:ext cx="3656825" cy="1076325"/>
          </a:xfrm>
          <a:prstGeom prst="rect">
            <a:avLst/>
          </a:prstGeom>
        </p:spPr>
        <p:txBody>
          <a:bodyPr lIns="0" tIns="0" rIns="0" bIns="0" rtlCol="0" anchor="t">
            <a:spAutoFit/>
          </a:bodyPr>
          <a:lstStyle/>
          <a:p>
            <a:pPr marL="0" lvl="0" indent="0" algn="ctr">
              <a:lnSpc>
                <a:spcPts val="4200"/>
              </a:lnSpc>
              <a:spcBef>
                <a:spcPct val="0"/>
              </a:spcBef>
            </a:pPr>
            <a:r>
              <a:rPr lang="en-US" sz="3000" spc="-60">
                <a:solidFill>
                  <a:srgbClr val="FFFFFF"/>
                </a:solidFill>
                <a:latin typeface="Poppins"/>
              </a:rPr>
              <a:t>Slowing propogation</a:t>
            </a:r>
          </a:p>
        </p:txBody>
      </p:sp>
      <p:grpSp>
        <p:nvGrpSpPr>
          <p:cNvPr id="17" name="Group 17"/>
          <p:cNvGrpSpPr/>
          <p:nvPr/>
        </p:nvGrpSpPr>
        <p:grpSpPr>
          <a:xfrm>
            <a:off x="1921487" y="3546115"/>
            <a:ext cx="2896267" cy="1337404"/>
            <a:chOff x="0" y="0"/>
            <a:chExt cx="1058652" cy="488852"/>
          </a:xfrm>
        </p:grpSpPr>
        <p:sp>
          <p:nvSpPr>
            <p:cNvPr id="18" name="Freeform 18"/>
            <p:cNvSpPr/>
            <p:nvPr/>
          </p:nvSpPr>
          <p:spPr>
            <a:xfrm>
              <a:off x="0" y="0"/>
              <a:ext cx="1058652" cy="488852"/>
            </a:xfrm>
            <a:custGeom>
              <a:avLst/>
              <a:gdLst/>
              <a:ahLst/>
              <a:cxnLst/>
              <a:rect l="l" t="t" r="r" b="b"/>
              <a:pathLst>
                <a:path w="1058652" h="488852">
                  <a:moveTo>
                    <a:pt x="122961" y="0"/>
                  </a:moveTo>
                  <a:lnTo>
                    <a:pt x="935690" y="0"/>
                  </a:lnTo>
                  <a:cubicBezTo>
                    <a:pt x="968302" y="0"/>
                    <a:pt x="999577" y="12955"/>
                    <a:pt x="1022637" y="36014"/>
                  </a:cubicBezTo>
                  <a:cubicBezTo>
                    <a:pt x="1045697" y="59074"/>
                    <a:pt x="1058652" y="90350"/>
                    <a:pt x="1058652" y="122961"/>
                  </a:cubicBezTo>
                  <a:lnTo>
                    <a:pt x="1058652" y="365890"/>
                  </a:lnTo>
                  <a:cubicBezTo>
                    <a:pt x="1058652" y="398502"/>
                    <a:pt x="1045697" y="429777"/>
                    <a:pt x="1022637" y="452837"/>
                  </a:cubicBezTo>
                  <a:cubicBezTo>
                    <a:pt x="999577" y="475897"/>
                    <a:pt x="968302" y="488852"/>
                    <a:pt x="935690" y="488852"/>
                  </a:cubicBezTo>
                  <a:lnTo>
                    <a:pt x="122961" y="488852"/>
                  </a:lnTo>
                  <a:cubicBezTo>
                    <a:pt x="55052" y="488852"/>
                    <a:pt x="0" y="433800"/>
                    <a:pt x="0" y="365890"/>
                  </a:cubicBezTo>
                  <a:lnTo>
                    <a:pt x="0" y="122961"/>
                  </a:lnTo>
                  <a:cubicBezTo>
                    <a:pt x="0" y="55052"/>
                    <a:pt x="55052" y="0"/>
                    <a:pt x="122961" y="0"/>
                  </a:cubicBezTo>
                  <a:close/>
                </a:path>
              </a:pathLst>
            </a:custGeom>
            <a:solidFill>
              <a:srgbClr val="48AFE8"/>
            </a:solidFill>
            <a:ln cap="rnd">
              <a:noFill/>
              <a:prstDash val="solid"/>
              <a:round/>
            </a:ln>
          </p:spPr>
        </p:sp>
        <p:sp>
          <p:nvSpPr>
            <p:cNvPr id="19" name="TextBox 19"/>
            <p:cNvSpPr txBox="1"/>
            <p:nvPr/>
          </p:nvSpPr>
          <p:spPr>
            <a:xfrm>
              <a:off x="0" y="-66675"/>
              <a:ext cx="1058652" cy="555527"/>
            </a:xfrm>
            <a:prstGeom prst="rect">
              <a:avLst/>
            </a:prstGeom>
          </p:spPr>
          <p:txBody>
            <a:bodyPr lIns="0" tIns="0" rIns="0" bIns="0" rtlCol="0" anchor="ctr"/>
            <a:lstStyle/>
            <a:p>
              <a:pPr marL="0" lvl="0" indent="0" algn="ctr">
                <a:lnSpc>
                  <a:spcPts val="3499"/>
                </a:lnSpc>
                <a:spcBef>
                  <a:spcPct val="0"/>
                </a:spcBef>
              </a:pPr>
              <a:r>
                <a:rPr lang="en-US" sz="2499">
                  <a:solidFill>
                    <a:srgbClr val="000000"/>
                  </a:solidFill>
                  <a:latin typeface="Poppins Bold"/>
                </a:rPr>
                <a:t>Important Preliminary</a:t>
              </a:r>
            </a:p>
          </p:txBody>
        </p:sp>
      </p:grpSp>
      <p:sp>
        <p:nvSpPr>
          <p:cNvPr id="20" name="TextBox 20"/>
          <p:cNvSpPr txBox="1"/>
          <p:nvPr/>
        </p:nvSpPr>
        <p:spPr>
          <a:xfrm>
            <a:off x="5347555" y="5057775"/>
            <a:ext cx="3672302" cy="1638300"/>
          </a:xfrm>
          <a:prstGeom prst="rect">
            <a:avLst/>
          </a:prstGeom>
        </p:spPr>
        <p:txBody>
          <a:bodyPr lIns="0" tIns="0" rIns="0" bIns="0" rtlCol="0" anchor="t">
            <a:spAutoFit/>
          </a:bodyPr>
          <a:lstStyle/>
          <a:p>
            <a:pPr algn="ctr">
              <a:lnSpc>
                <a:spcPts val="4278"/>
              </a:lnSpc>
            </a:pPr>
            <a:r>
              <a:rPr lang="en-US" sz="3056" spc="-61">
                <a:solidFill>
                  <a:srgbClr val="FFFFFF"/>
                </a:solidFill>
                <a:latin typeface="Poppins"/>
              </a:rPr>
              <a:t>AD or bad memory?</a:t>
            </a:r>
          </a:p>
          <a:p>
            <a:pPr marL="0" lvl="0" indent="0" algn="ctr">
              <a:lnSpc>
                <a:spcPts val="4278"/>
              </a:lnSpc>
              <a:spcBef>
                <a:spcPct val="0"/>
              </a:spcBef>
            </a:pPr>
            <a:endParaRPr lang="en-US" sz="3056" spc="-61">
              <a:solidFill>
                <a:srgbClr val="FFFFFF"/>
              </a:solidFill>
              <a:latin typeface="Poppins"/>
            </a:endParaRPr>
          </a:p>
        </p:txBody>
      </p:sp>
      <p:sp>
        <p:nvSpPr>
          <p:cNvPr id="21" name="TextBox 21"/>
          <p:cNvSpPr txBox="1"/>
          <p:nvPr/>
        </p:nvSpPr>
        <p:spPr>
          <a:xfrm>
            <a:off x="9485126" y="5107034"/>
            <a:ext cx="2948537" cy="1609725"/>
          </a:xfrm>
          <a:prstGeom prst="rect">
            <a:avLst/>
          </a:prstGeom>
        </p:spPr>
        <p:txBody>
          <a:bodyPr lIns="0" tIns="0" rIns="0" bIns="0" rtlCol="0" anchor="t">
            <a:spAutoFit/>
          </a:bodyPr>
          <a:lstStyle/>
          <a:p>
            <a:pPr algn="ctr">
              <a:lnSpc>
                <a:spcPts val="4200"/>
              </a:lnSpc>
              <a:spcBef>
                <a:spcPct val="0"/>
              </a:spcBef>
            </a:pPr>
            <a:r>
              <a:rPr lang="en-US" sz="3000" spc="-60">
                <a:solidFill>
                  <a:srgbClr val="FFFFFF"/>
                </a:solidFill>
                <a:latin typeface="Poppins"/>
              </a:rPr>
              <a:t>Simulate reality efficiency</a:t>
            </a:r>
          </a:p>
          <a:p>
            <a:pPr marL="0" lvl="0" indent="0" algn="ctr">
              <a:lnSpc>
                <a:spcPts val="4200"/>
              </a:lnSpc>
              <a:spcBef>
                <a:spcPct val="0"/>
              </a:spcBef>
            </a:pPr>
            <a:endParaRPr lang="en-US" sz="3000" spc="-60">
              <a:solidFill>
                <a:srgbClr val="FFFFFF"/>
              </a:solidFill>
              <a:latin typeface="Poppins"/>
            </a:endParaRPr>
          </a:p>
        </p:txBody>
      </p:sp>
      <p:grpSp>
        <p:nvGrpSpPr>
          <p:cNvPr id="22" name="Group 22"/>
          <p:cNvGrpSpPr/>
          <p:nvPr/>
        </p:nvGrpSpPr>
        <p:grpSpPr>
          <a:xfrm>
            <a:off x="13187702" y="3520740"/>
            <a:ext cx="2670160" cy="1413287"/>
            <a:chOff x="0" y="0"/>
            <a:chExt cx="976004" cy="516589"/>
          </a:xfrm>
        </p:grpSpPr>
        <p:sp>
          <p:nvSpPr>
            <p:cNvPr id="23" name="Freeform 23"/>
            <p:cNvSpPr/>
            <p:nvPr/>
          </p:nvSpPr>
          <p:spPr>
            <a:xfrm>
              <a:off x="0" y="0"/>
              <a:ext cx="976004" cy="516589"/>
            </a:xfrm>
            <a:custGeom>
              <a:avLst/>
              <a:gdLst/>
              <a:ahLst/>
              <a:cxnLst/>
              <a:rect l="l" t="t" r="r" b="b"/>
              <a:pathLst>
                <a:path w="976004" h="516589">
                  <a:moveTo>
                    <a:pt x="133373" y="0"/>
                  </a:moveTo>
                  <a:lnTo>
                    <a:pt x="842631" y="0"/>
                  </a:lnTo>
                  <a:cubicBezTo>
                    <a:pt x="878004" y="0"/>
                    <a:pt x="911928" y="14052"/>
                    <a:pt x="936940" y="39064"/>
                  </a:cubicBezTo>
                  <a:cubicBezTo>
                    <a:pt x="961953" y="64077"/>
                    <a:pt x="976004" y="98001"/>
                    <a:pt x="976004" y="133373"/>
                  </a:cubicBezTo>
                  <a:lnTo>
                    <a:pt x="976004" y="383215"/>
                  </a:lnTo>
                  <a:cubicBezTo>
                    <a:pt x="976004" y="456876"/>
                    <a:pt x="916291" y="516589"/>
                    <a:pt x="842631" y="516589"/>
                  </a:cubicBezTo>
                  <a:lnTo>
                    <a:pt x="133373" y="516589"/>
                  </a:lnTo>
                  <a:cubicBezTo>
                    <a:pt x="59713" y="516589"/>
                    <a:pt x="0" y="456876"/>
                    <a:pt x="0" y="383215"/>
                  </a:cubicBezTo>
                  <a:lnTo>
                    <a:pt x="0" y="133373"/>
                  </a:lnTo>
                  <a:cubicBezTo>
                    <a:pt x="0" y="59713"/>
                    <a:pt x="59713" y="0"/>
                    <a:pt x="133373" y="0"/>
                  </a:cubicBezTo>
                  <a:close/>
                </a:path>
              </a:pathLst>
            </a:custGeom>
            <a:solidFill>
              <a:srgbClr val="48AFE8"/>
            </a:solidFill>
            <a:ln cap="rnd">
              <a:noFill/>
              <a:prstDash val="solid"/>
              <a:round/>
            </a:ln>
          </p:spPr>
        </p:sp>
        <p:sp>
          <p:nvSpPr>
            <p:cNvPr id="24" name="TextBox 24"/>
            <p:cNvSpPr txBox="1"/>
            <p:nvPr/>
          </p:nvSpPr>
          <p:spPr>
            <a:xfrm>
              <a:off x="0" y="-66675"/>
              <a:ext cx="976004" cy="583264"/>
            </a:xfrm>
            <a:prstGeom prst="rect">
              <a:avLst/>
            </a:prstGeom>
          </p:spPr>
          <p:txBody>
            <a:bodyPr lIns="0" tIns="0" rIns="0" bIns="0" rtlCol="0" anchor="ctr"/>
            <a:lstStyle/>
            <a:p>
              <a:pPr marL="0" lvl="0" indent="0" algn="ctr">
                <a:lnSpc>
                  <a:spcPts val="3620"/>
                </a:lnSpc>
                <a:spcBef>
                  <a:spcPct val="0"/>
                </a:spcBef>
              </a:pPr>
              <a:r>
                <a:rPr lang="en-US" sz="2586">
                  <a:solidFill>
                    <a:srgbClr val="000000"/>
                  </a:solidFill>
                  <a:latin typeface="Poppins Bold"/>
                </a:rPr>
                <a:t>Carmel Hospital</a:t>
              </a:r>
            </a:p>
          </p:txBody>
        </p:sp>
      </p:grpSp>
      <p:sp>
        <p:nvSpPr>
          <p:cNvPr id="25" name="TextBox 25"/>
          <p:cNvSpPr txBox="1"/>
          <p:nvPr/>
        </p:nvSpPr>
        <p:spPr>
          <a:xfrm>
            <a:off x="12898932" y="5101220"/>
            <a:ext cx="3247701" cy="1076325"/>
          </a:xfrm>
          <a:prstGeom prst="rect">
            <a:avLst/>
          </a:prstGeom>
        </p:spPr>
        <p:txBody>
          <a:bodyPr lIns="0" tIns="0" rIns="0" bIns="0" rtlCol="0" anchor="t">
            <a:spAutoFit/>
          </a:bodyPr>
          <a:lstStyle/>
          <a:p>
            <a:pPr marL="0" lvl="0" indent="0" algn="ctr">
              <a:lnSpc>
                <a:spcPts val="4200"/>
              </a:lnSpc>
              <a:spcBef>
                <a:spcPct val="0"/>
              </a:spcBef>
            </a:pPr>
            <a:r>
              <a:rPr lang="en-US" sz="3000" spc="-60">
                <a:solidFill>
                  <a:srgbClr val="FFFFFF"/>
                </a:solidFill>
                <a:latin typeface="Poppins"/>
              </a:rPr>
              <a:t>Adapt existing VR assessment</a:t>
            </a:r>
          </a:p>
        </p:txBody>
      </p:sp>
      <p:sp>
        <p:nvSpPr>
          <p:cNvPr id="26" name="TextBox 26"/>
          <p:cNvSpPr txBox="1"/>
          <p:nvPr/>
        </p:nvSpPr>
        <p:spPr>
          <a:xfrm>
            <a:off x="253957" y="9683399"/>
            <a:ext cx="186035"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Extra Bold"/>
              </a:rPr>
              <a:t>7</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B98BA"/>
        </a:solidFill>
        <a:effectLst/>
      </p:bgPr>
    </p:bg>
    <p:spTree>
      <p:nvGrpSpPr>
        <p:cNvPr id="1" name=""/>
        <p:cNvGrpSpPr/>
        <p:nvPr/>
      </p:nvGrpSpPr>
      <p:grpSpPr>
        <a:xfrm>
          <a:off x="0" y="0"/>
          <a:ext cx="0" cy="0"/>
          <a:chOff x="0" y="0"/>
          <a:chExt cx="0" cy="0"/>
        </a:xfrm>
      </p:grpSpPr>
      <p:sp>
        <p:nvSpPr>
          <p:cNvPr id="2" name="Freeform 2"/>
          <p:cNvSpPr/>
          <p:nvPr/>
        </p:nvSpPr>
        <p:spPr>
          <a:xfrm rot="5400000">
            <a:off x="9206220" y="96648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blip>
            <a:stretch>
              <a:fillRect/>
            </a:stretch>
          </a:blipFill>
        </p:spPr>
      </p:sp>
      <p:grpSp>
        <p:nvGrpSpPr>
          <p:cNvPr id="3" name="Group 3"/>
          <p:cNvGrpSpPr/>
          <p:nvPr/>
        </p:nvGrpSpPr>
        <p:grpSpPr>
          <a:xfrm>
            <a:off x="3332775" y="4678221"/>
            <a:ext cx="12173759" cy="2850483"/>
            <a:chOff x="0" y="0"/>
            <a:chExt cx="3206257" cy="750745"/>
          </a:xfrm>
        </p:grpSpPr>
        <p:sp>
          <p:nvSpPr>
            <p:cNvPr id="4" name="Freeform 4"/>
            <p:cNvSpPr/>
            <p:nvPr/>
          </p:nvSpPr>
          <p:spPr>
            <a:xfrm>
              <a:off x="0" y="0"/>
              <a:ext cx="3206257" cy="750745"/>
            </a:xfrm>
            <a:custGeom>
              <a:avLst/>
              <a:gdLst/>
              <a:ahLst/>
              <a:cxnLst/>
              <a:rect l="l" t="t" r="r" b="b"/>
              <a:pathLst>
                <a:path w="3206257" h="750745">
                  <a:moveTo>
                    <a:pt x="0" y="0"/>
                  </a:moveTo>
                  <a:lnTo>
                    <a:pt x="3206257" y="0"/>
                  </a:lnTo>
                  <a:lnTo>
                    <a:pt x="3206257" y="750745"/>
                  </a:lnTo>
                  <a:lnTo>
                    <a:pt x="0" y="750745"/>
                  </a:lnTo>
                  <a:close/>
                </a:path>
              </a:pathLst>
            </a:custGeom>
            <a:solidFill>
              <a:srgbClr val="5B98BA"/>
            </a:solidFill>
            <a:ln w="38100" cap="sq">
              <a:solidFill>
                <a:srgbClr val="FFFFFF"/>
              </a:solidFill>
              <a:prstDash val="solid"/>
              <a:miter/>
            </a:ln>
          </p:spPr>
        </p:sp>
        <p:sp>
          <p:nvSpPr>
            <p:cNvPr id="5" name="TextBox 5"/>
            <p:cNvSpPr txBox="1"/>
            <p:nvPr/>
          </p:nvSpPr>
          <p:spPr>
            <a:xfrm>
              <a:off x="0" y="-38100"/>
              <a:ext cx="3206257" cy="78884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5400000">
            <a:off x="2325292" y="806660"/>
            <a:ext cx="9045799" cy="9177579"/>
          </a:xfrm>
          <a:custGeom>
            <a:avLst/>
            <a:gdLst/>
            <a:ahLst/>
            <a:cxnLst/>
            <a:rect l="l" t="t" r="r" b="b"/>
            <a:pathLst>
              <a:path w="9045799" h="9177579">
                <a:moveTo>
                  <a:pt x="0" y="0"/>
                </a:moveTo>
                <a:lnTo>
                  <a:pt x="9045799" y="0"/>
                </a:lnTo>
                <a:lnTo>
                  <a:pt x="9045799" y="9177579"/>
                </a:lnTo>
                <a:lnTo>
                  <a:pt x="0" y="9177579"/>
                </a:lnTo>
                <a:lnTo>
                  <a:pt x="0" y="0"/>
                </a:lnTo>
                <a:close/>
              </a:path>
            </a:pathLst>
          </a:custGeom>
          <a:blipFill>
            <a:blip r:embed="rId4">
              <a:alphaModFix amt="14000"/>
            </a:blip>
            <a:stretch>
              <a:fillRect/>
            </a:stretch>
          </a:blipFill>
        </p:spPr>
      </p:sp>
      <p:sp>
        <p:nvSpPr>
          <p:cNvPr id="7" name="TextBox 7"/>
          <p:cNvSpPr txBox="1"/>
          <p:nvPr/>
        </p:nvSpPr>
        <p:spPr>
          <a:xfrm>
            <a:off x="3608430" y="4686597"/>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DFDFD"/>
                </a:solidFill>
                <a:latin typeface="Open Sans Extra Bold"/>
              </a:rPr>
              <a:t>PRODUCT</a:t>
            </a:r>
          </a:p>
        </p:txBody>
      </p:sp>
      <p:sp>
        <p:nvSpPr>
          <p:cNvPr id="8" name="Freeform 8"/>
          <p:cNvSpPr/>
          <p:nvPr/>
        </p:nvSpPr>
        <p:spPr>
          <a:xfrm rot="5400000">
            <a:off x="2477692" y="959060"/>
            <a:ext cx="9045799" cy="9177579"/>
          </a:xfrm>
          <a:custGeom>
            <a:avLst/>
            <a:gdLst/>
            <a:ahLst/>
            <a:cxnLst/>
            <a:rect l="l" t="t" r="r" b="b"/>
            <a:pathLst>
              <a:path w="9045799" h="9177579">
                <a:moveTo>
                  <a:pt x="0" y="0"/>
                </a:moveTo>
                <a:lnTo>
                  <a:pt x="9045799" y="0"/>
                </a:lnTo>
                <a:lnTo>
                  <a:pt x="9045799" y="9177579"/>
                </a:lnTo>
                <a:lnTo>
                  <a:pt x="0" y="9177579"/>
                </a:lnTo>
                <a:lnTo>
                  <a:pt x="0" y="0"/>
                </a:lnTo>
                <a:close/>
              </a:path>
            </a:pathLst>
          </a:custGeom>
          <a:blipFill>
            <a:blip r:embed="rId4">
              <a:alphaModFix amt="14000"/>
            </a:blip>
            <a:stretch>
              <a:fillRect/>
            </a:stretch>
          </a:blipFill>
        </p:spPr>
      </p:sp>
      <p:sp>
        <p:nvSpPr>
          <p:cNvPr id="9" name="Freeform 9"/>
          <p:cNvSpPr/>
          <p:nvPr/>
        </p:nvSpPr>
        <p:spPr>
          <a:xfrm rot="5400000">
            <a:off x="2630092" y="1111460"/>
            <a:ext cx="9045799" cy="9177579"/>
          </a:xfrm>
          <a:custGeom>
            <a:avLst/>
            <a:gdLst/>
            <a:ahLst/>
            <a:cxnLst/>
            <a:rect l="l" t="t" r="r" b="b"/>
            <a:pathLst>
              <a:path w="9045799" h="9177579">
                <a:moveTo>
                  <a:pt x="0" y="0"/>
                </a:moveTo>
                <a:lnTo>
                  <a:pt x="9045799" y="0"/>
                </a:lnTo>
                <a:lnTo>
                  <a:pt x="9045799" y="9177579"/>
                </a:lnTo>
                <a:lnTo>
                  <a:pt x="0" y="9177579"/>
                </a:lnTo>
                <a:lnTo>
                  <a:pt x="0" y="0"/>
                </a:lnTo>
                <a:close/>
              </a:path>
            </a:pathLst>
          </a:custGeom>
          <a:blipFill>
            <a:blip r:embed="rId5">
              <a:alphaModFix amt="14000"/>
            </a:blip>
            <a:stretch>
              <a:fillRect l="-40113" r="-40113"/>
            </a:stretch>
          </a:blipFill>
        </p:spPr>
      </p:sp>
      <p:sp>
        <p:nvSpPr>
          <p:cNvPr id="10" name="Freeform 10"/>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stretch>
              <a:fillRect l="-1695" t="-442" b="-1332"/>
            </a:stretch>
          </a:blipFill>
        </p:spPr>
      </p:sp>
      <p:sp>
        <p:nvSpPr>
          <p:cNvPr id="11" name="TextBox 11"/>
          <p:cNvSpPr txBox="1"/>
          <p:nvPr/>
        </p:nvSpPr>
        <p:spPr>
          <a:xfrm>
            <a:off x="263453" y="9683399"/>
            <a:ext cx="186095"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Extra Bold"/>
              </a:rPr>
              <a:t>8</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TextBox 5"/>
          <p:cNvSpPr txBox="1"/>
          <p:nvPr/>
        </p:nvSpPr>
        <p:spPr>
          <a:xfrm>
            <a:off x="5093147" y="821691"/>
            <a:ext cx="6771495" cy="828548"/>
          </a:xfrm>
          <a:prstGeom prst="rect">
            <a:avLst/>
          </a:prstGeom>
        </p:spPr>
        <p:txBody>
          <a:bodyPr lIns="0" tIns="0" rIns="0" bIns="0" rtlCol="0" anchor="t">
            <a:spAutoFit/>
          </a:bodyPr>
          <a:lstStyle/>
          <a:p>
            <a:pPr marL="0" lvl="0" indent="0" algn="l">
              <a:lnSpc>
                <a:spcPts val="6832"/>
              </a:lnSpc>
              <a:spcBef>
                <a:spcPct val="0"/>
              </a:spcBef>
            </a:pPr>
            <a:r>
              <a:rPr lang="en-US" sz="4880">
                <a:solidFill>
                  <a:srgbClr val="051D40"/>
                </a:solidFill>
                <a:latin typeface="Open Sans Extra Bold"/>
              </a:rPr>
              <a:t>Product Description</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719921" y="118892"/>
            <a:ext cx="2496925" cy="2319870"/>
          </a:xfrm>
          <a:custGeom>
            <a:avLst/>
            <a:gdLst/>
            <a:ahLst/>
            <a:cxnLst/>
            <a:rect l="l" t="t" r="r" b="b"/>
            <a:pathLst>
              <a:path w="2496925" h="2319870">
                <a:moveTo>
                  <a:pt x="0" y="0"/>
                </a:moveTo>
                <a:lnTo>
                  <a:pt x="2496925" y="0"/>
                </a:lnTo>
                <a:lnTo>
                  <a:pt x="2496925" y="2319870"/>
                </a:lnTo>
                <a:lnTo>
                  <a:pt x="0" y="231987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0" name="Group 10"/>
          <p:cNvGrpSpPr>
            <a:grpSpLocks noChangeAspect="1"/>
          </p:cNvGrpSpPr>
          <p:nvPr/>
        </p:nvGrpSpPr>
        <p:grpSpPr>
          <a:xfrm>
            <a:off x="10912503" y="2727806"/>
            <a:ext cx="7375497" cy="7375497"/>
            <a:chOff x="0" y="0"/>
            <a:chExt cx="8916670" cy="8916670"/>
          </a:xfrm>
        </p:grpSpPr>
        <p:sp>
          <p:nvSpPr>
            <p:cNvPr id="11" name="Freeform 11"/>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id="12" name="Freeform 12"/>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5"/>
              <a:stretch>
                <a:fillRect l="-38416" r="-38416"/>
              </a:stretch>
            </a:blipFill>
          </p:spPr>
        </p:sp>
      </p:grpSp>
      <p:sp>
        <p:nvSpPr>
          <p:cNvPr id="13" name="TextBox 13"/>
          <p:cNvSpPr txBox="1"/>
          <p:nvPr/>
        </p:nvSpPr>
        <p:spPr>
          <a:xfrm>
            <a:off x="438914" y="2884499"/>
            <a:ext cx="10473589" cy="2675890"/>
          </a:xfrm>
          <a:prstGeom prst="rect">
            <a:avLst/>
          </a:prstGeom>
        </p:spPr>
        <p:txBody>
          <a:bodyPr lIns="0" tIns="0" rIns="0" bIns="0" rtlCol="0" anchor="t">
            <a:spAutoFit/>
          </a:bodyPr>
          <a:lstStyle/>
          <a:p>
            <a:pPr marL="658491" lvl="1" indent="-329245" algn="l">
              <a:lnSpc>
                <a:spcPts val="4269"/>
              </a:lnSpc>
              <a:buFont typeface="Arial"/>
              <a:buChar char="•"/>
            </a:pPr>
            <a:r>
              <a:rPr lang="en-US" sz="3049">
                <a:solidFill>
                  <a:srgbClr val="051D40"/>
                </a:solidFill>
                <a:latin typeface="Poppins"/>
              </a:rPr>
              <a:t>Navigation in a Supermarket Virtual Environment.</a:t>
            </a:r>
          </a:p>
          <a:p>
            <a:pPr marL="658491" lvl="1" indent="-329245" algn="l">
              <a:lnSpc>
                <a:spcPts val="4269"/>
              </a:lnSpc>
              <a:buFont typeface="Arial"/>
              <a:buChar char="•"/>
            </a:pPr>
            <a:r>
              <a:rPr lang="en-US" sz="3049">
                <a:solidFill>
                  <a:srgbClr val="051D40"/>
                </a:solidFill>
                <a:latin typeface="Poppins"/>
              </a:rPr>
              <a:t>The subject watches a short video displaying a route and selects the correct product.</a:t>
            </a:r>
          </a:p>
          <a:p>
            <a:pPr marL="647700" lvl="1" indent="-323850" algn="l">
              <a:lnSpc>
                <a:spcPts val="4200"/>
              </a:lnSpc>
              <a:buFont typeface="Arial"/>
              <a:buChar char="•"/>
            </a:pPr>
            <a:r>
              <a:rPr lang="en-US" sz="3000">
                <a:solidFill>
                  <a:srgbClr val="051D40"/>
                </a:solidFill>
                <a:latin typeface="Poppins"/>
              </a:rPr>
              <a:t>While navigating, the subject answers the phone when it rings.</a:t>
            </a:r>
          </a:p>
        </p:txBody>
      </p:sp>
      <p:sp>
        <p:nvSpPr>
          <p:cNvPr id="14" name="TextBox 14"/>
          <p:cNvSpPr txBox="1"/>
          <p:nvPr/>
        </p:nvSpPr>
        <p:spPr>
          <a:xfrm>
            <a:off x="253928" y="9683399"/>
            <a:ext cx="186095"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Extra Bold"/>
              </a:rPr>
              <a:t>9</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1922</Words>
  <Application>Microsoft Office PowerPoint</Application>
  <PresentationFormat>Custom</PresentationFormat>
  <Paragraphs>249</Paragraphs>
  <Slides>20</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Canva Sans Bold</vt:lpstr>
      <vt:lpstr>Arial</vt:lpstr>
      <vt:lpstr>Poppins</vt:lpstr>
      <vt:lpstr>Wingdings</vt:lpstr>
      <vt:lpstr>Poppins Bold</vt:lpstr>
      <vt:lpstr>Open Sans Extra Bold</vt:lpstr>
      <vt:lpstr>Calibri</vt:lpstr>
      <vt:lpstr>Bauhaus 93</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עותק של Preliminary diagnosis of Alzheimer's using Virtual Reality</dc:title>
  <dc:creator>TALI</dc:creator>
  <cp:lastModifiedBy>TALI</cp:lastModifiedBy>
  <cp:revision>5</cp:revision>
  <dcterms:created xsi:type="dcterms:W3CDTF">2006-08-16T00:00:00Z</dcterms:created>
  <dcterms:modified xsi:type="dcterms:W3CDTF">2024-05-25T08:15:21Z</dcterms:modified>
  <dc:identifier>DAGFes-pwm8</dc:identifier>
</cp:coreProperties>
</file>